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183" r:id="rId2"/>
  </p:sldMasterIdLst>
  <p:notesMasterIdLst>
    <p:notesMasterId r:id="rId36"/>
  </p:notesMasterIdLst>
  <p:handoutMasterIdLst>
    <p:handoutMasterId r:id="rId37"/>
  </p:handoutMasterIdLst>
  <p:sldIdLst>
    <p:sldId id="284" r:id="rId3"/>
    <p:sldId id="385" r:id="rId4"/>
    <p:sldId id="341" r:id="rId5"/>
    <p:sldId id="362" r:id="rId6"/>
    <p:sldId id="371" r:id="rId7"/>
    <p:sldId id="342" r:id="rId8"/>
    <p:sldId id="344" r:id="rId9"/>
    <p:sldId id="347" r:id="rId10"/>
    <p:sldId id="350" r:id="rId11"/>
    <p:sldId id="352" r:id="rId12"/>
    <p:sldId id="355" r:id="rId13"/>
    <p:sldId id="360" r:id="rId14"/>
    <p:sldId id="367" r:id="rId15"/>
    <p:sldId id="379" r:id="rId16"/>
    <p:sldId id="380" r:id="rId17"/>
    <p:sldId id="381" r:id="rId18"/>
    <p:sldId id="382" r:id="rId19"/>
    <p:sldId id="386" r:id="rId20"/>
    <p:sldId id="389" r:id="rId21"/>
    <p:sldId id="294" r:id="rId22"/>
    <p:sldId id="293" r:id="rId23"/>
    <p:sldId id="317" r:id="rId24"/>
    <p:sldId id="316" r:id="rId25"/>
    <p:sldId id="296" r:id="rId26"/>
    <p:sldId id="398" r:id="rId27"/>
    <p:sldId id="396" r:id="rId28"/>
    <p:sldId id="390" r:id="rId29"/>
    <p:sldId id="391" r:id="rId30"/>
    <p:sldId id="392" r:id="rId31"/>
    <p:sldId id="395" r:id="rId32"/>
    <p:sldId id="394" r:id="rId33"/>
    <p:sldId id="388" r:id="rId34"/>
    <p:sldId id="387" r:id="rId35"/>
  </p:sldIdLst>
  <p:sldSz cx="10058400" cy="7772400"/>
  <p:notesSz cx="7010400" cy="9296400"/>
  <p:custDataLst>
    <p:tags r:id="rId38"/>
  </p:custDataLst>
  <p:defaultTextStyle>
    <a:defPPr>
      <a:defRPr lang="en-US"/>
    </a:defPPr>
    <a:lvl1pPr algn="l" rtl="0" fontAlgn="base">
      <a:spcBef>
        <a:spcPct val="0"/>
      </a:spcBef>
      <a:spcAft>
        <a:spcPct val="0"/>
      </a:spcAft>
      <a:defRPr sz="2700" kern="1200">
        <a:solidFill>
          <a:schemeClr val="tx1"/>
        </a:solidFill>
        <a:latin typeface="Arial" charset="0"/>
        <a:ea typeface="+mn-ea"/>
        <a:cs typeface="Arial" charset="0"/>
      </a:defRPr>
    </a:lvl1pPr>
    <a:lvl2pPr marL="509412" algn="l" rtl="0" fontAlgn="base">
      <a:spcBef>
        <a:spcPct val="0"/>
      </a:spcBef>
      <a:spcAft>
        <a:spcPct val="0"/>
      </a:spcAft>
      <a:defRPr sz="2700" kern="1200">
        <a:solidFill>
          <a:schemeClr val="tx1"/>
        </a:solidFill>
        <a:latin typeface="Arial" charset="0"/>
        <a:ea typeface="+mn-ea"/>
        <a:cs typeface="Arial" charset="0"/>
      </a:defRPr>
    </a:lvl2pPr>
    <a:lvl3pPr marL="1018824" algn="l" rtl="0" fontAlgn="base">
      <a:spcBef>
        <a:spcPct val="0"/>
      </a:spcBef>
      <a:spcAft>
        <a:spcPct val="0"/>
      </a:spcAft>
      <a:defRPr sz="2700" kern="1200">
        <a:solidFill>
          <a:schemeClr val="tx1"/>
        </a:solidFill>
        <a:latin typeface="Arial" charset="0"/>
        <a:ea typeface="+mn-ea"/>
        <a:cs typeface="Arial" charset="0"/>
      </a:defRPr>
    </a:lvl3pPr>
    <a:lvl4pPr marL="1528237" algn="l" rtl="0" fontAlgn="base">
      <a:spcBef>
        <a:spcPct val="0"/>
      </a:spcBef>
      <a:spcAft>
        <a:spcPct val="0"/>
      </a:spcAft>
      <a:defRPr sz="2700" kern="1200">
        <a:solidFill>
          <a:schemeClr val="tx1"/>
        </a:solidFill>
        <a:latin typeface="Arial" charset="0"/>
        <a:ea typeface="+mn-ea"/>
        <a:cs typeface="Arial" charset="0"/>
      </a:defRPr>
    </a:lvl4pPr>
    <a:lvl5pPr marL="2037649" algn="l" rtl="0" fontAlgn="base">
      <a:spcBef>
        <a:spcPct val="0"/>
      </a:spcBef>
      <a:spcAft>
        <a:spcPct val="0"/>
      </a:spcAft>
      <a:defRPr sz="2700" kern="1200">
        <a:solidFill>
          <a:schemeClr val="tx1"/>
        </a:solidFill>
        <a:latin typeface="Arial" charset="0"/>
        <a:ea typeface="+mn-ea"/>
        <a:cs typeface="Arial" charset="0"/>
      </a:defRPr>
    </a:lvl5pPr>
    <a:lvl6pPr marL="2547061" algn="l" defTabSz="1018824" rtl="0" eaLnBrk="1" latinLnBrk="0" hangingPunct="1">
      <a:defRPr sz="2700" kern="1200">
        <a:solidFill>
          <a:schemeClr val="tx1"/>
        </a:solidFill>
        <a:latin typeface="Arial" charset="0"/>
        <a:ea typeface="+mn-ea"/>
        <a:cs typeface="Arial" charset="0"/>
      </a:defRPr>
    </a:lvl6pPr>
    <a:lvl7pPr marL="3056473" algn="l" defTabSz="1018824" rtl="0" eaLnBrk="1" latinLnBrk="0" hangingPunct="1">
      <a:defRPr sz="2700" kern="1200">
        <a:solidFill>
          <a:schemeClr val="tx1"/>
        </a:solidFill>
        <a:latin typeface="Arial" charset="0"/>
        <a:ea typeface="+mn-ea"/>
        <a:cs typeface="Arial" charset="0"/>
      </a:defRPr>
    </a:lvl7pPr>
    <a:lvl8pPr marL="3565886" algn="l" defTabSz="1018824" rtl="0" eaLnBrk="1" latinLnBrk="0" hangingPunct="1">
      <a:defRPr sz="2700" kern="1200">
        <a:solidFill>
          <a:schemeClr val="tx1"/>
        </a:solidFill>
        <a:latin typeface="Arial" charset="0"/>
        <a:ea typeface="+mn-ea"/>
        <a:cs typeface="Arial" charset="0"/>
      </a:defRPr>
    </a:lvl8pPr>
    <a:lvl9pPr marL="4075298" algn="l" defTabSz="1018824" rtl="0" eaLnBrk="1" latinLnBrk="0" hangingPunct="1">
      <a:defRPr sz="27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769">
          <p15:clr>
            <a:srgbClr val="A4A3A4"/>
          </p15:clr>
        </p15:guide>
        <p15:guide id="2" orient="horz" pos="597">
          <p15:clr>
            <a:srgbClr val="A4A3A4"/>
          </p15:clr>
        </p15:guide>
        <p15:guide id="3" orient="horz" pos="2331">
          <p15:clr>
            <a:srgbClr val="A4A3A4"/>
          </p15:clr>
        </p15:guide>
        <p15:guide id="4" orient="horz" pos="2483">
          <p15:clr>
            <a:srgbClr val="A4A3A4"/>
          </p15:clr>
        </p15:guide>
        <p15:guide id="5" pos="3185">
          <p15:clr>
            <a:srgbClr val="A4A3A4"/>
          </p15:clr>
        </p15:guide>
        <p15:guide id="6" pos="198">
          <p15:clr>
            <a:srgbClr val="A4A3A4"/>
          </p15:clr>
        </p15:guide>
        <p15:guide id="7" pos="6134">
          <p15:clr>
            <a:srgbClr val="A4A3A4"/>
          </p15:clr>
        </p15:guide>
        <p15:guide id="8" pos="613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61938" autoAdjust="0"/>
  </p:normalViewPr>
  <p:slideViewPr>
    <p:cSldViewPr snapToGrid="0">
      <p:cViewPr varScale="1">
        <p:scale>
          <a:sx n="63" d="100"/>
          <a:sy n="63" d="100"/>
        </p:scale>
        <p:origin x="2646" y="72"/>
      </p:cViewPr>
      <p:guideLst>
        <p:guide orient="horz" pos="4769"/>
        <p:guide orient="horz" pos="597"/>
        <p:guide orient="horz" pos="2331"/>
        <p:guide orient="horz" pos="2483"/>
        <p:guide pos="3185"/>
        <p:guide pos="198"/>
        <p:guide pos="6134"/>
        <p:guide pos="61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2" d="100"/>
          <a:sy n="72" d="100"/>
        </p:scale>
        <p:origin x="-2952"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2" y="0"/>
            <a:ext cx="3036888" cy="465138"/>
          </a:xfrm>
          <a:prstGeom prst="rect">
            <a:avLst/>
          </a:prstGeom>
          <a:noFill/>
          <a:ln w="9525">
            <a:noFill/>
            <a:miter lim="800000"/>
            <a:headEnd/>
            <a:tailEnd/>
          </a:ln>
          <a:effectLst/>
        </p:spPr>
        <p:txBody>
          <a:bodyPr vert="horz" wrap="square" lIns="92997" tIns="46499" rIns="92997" bIns="46499" numCol="1" anchor="t" anchorCtr="0" compatLnSpc="1">
            <a:prstTxWarp prst="textNoShape">
              <a:avLst/>
            </a:prstTxWarp>
          </a:bodyPr>
          <a:lstStyle>
            <a:lvl1pPr>
              <a:defRPr sz="1200">
                <a:latin typeface="Rockwell" pitchFamily="18" charset="0"/>
              </a:defRPr>
            </a:lvl1pPr>
          </a:lstStyle>
          <a:p>
            <a:pPr>
              <a:defRPr/>
            </a:pPr>
            <a:endParaRPr lang="en-US" dirty="0"/>
          </a:p>
        </p:txBody>
      </p:sp>
      <p:sp>
        <p:nvSpPr>
          <p:cNvPr id="3072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2997" tIns="46499" rIns="92997" bIns="46499" numCol="1" anchor="t" anchorCtr="0" compatLnSpc="1">
            <a:prstTxWarp prst="textNoShape">
              <a:avLst/>
            </a:prstTxWarp>
          </a:bodyPr>
          <a:lstStyle>
            <a:lvl1pPr algn="r">
              <a:defRPr sz="1200">
                <a:latin typeface="Rockwell" pitchFamily="18" charset="0"/>
              </a:defRPr>
            </a:lvl1pPr>
          </a:lstStyle>
          <a:p>
            <a:pPr>
              <a:defRPr/>
            </a:pPr>
            <a:fld id="{F4C83BB4-3C7F-4992-AA9A-5114986F18B7}" type="datetimeFigureOut">
              <a:rPr lang="en-US"/>
              <a:pPr>
                <a:defRPr/>
              </a:pPr>
              <a:t>3/17/2016</a:t>
            </a:fld>
            <a:endParaRPr lang="en-US" dirty="0"/>
          </a:p>
        </p:txBody>
      </p:sp>
      <p:sp>
        <p:nvSpPr>
          <p:cNvPr id="30724" name="Rectangle 4"/>
          <p:cNvSpPr>
            <a:spLocks noGrp="1" noChangeArrowheads="1"/>
          </p:cNvSpPr>
          <p:nvPr>
            <p:ph type="ftr" sz="quarter" idx="2"/>
          </p:nvPr>
        </p:nvSpPr>
        <p:spPr bwMode="auto">
          <a:xfrm>
            <a:off x="2" y="8829675"/>
            <a:ext cx="3036888" cy="465138"/>
          </a:xfrm>
          <a:prstGeom prst="rect">
            <a:avLst/>
          </a:prstGeom>
          <a:noFill/>
          <a:ln w="9525">
            <a:noFill/>
            <a:miter lim="800000"/>
            <a:headEnd/>
            <a:tailEnd/>
          </a:ln>
          <a:effectLst/>
        </p:spPr>
        <p:txBody>
          <a:bodyPr vert="horz" wrap="square" lIns="92997" tIns="46499" rIns="92997" bIns="46499" numCol="1" anchor="b" anchorCtr="0" compatLnSpc="1">
            <a:prstTxWarp prst="textNoShape">
              <a:avLst/>
            </a:prstTxWarp>
          </a:bodyPr>
          <a:lstStyle>
            <a:lvl1pPr>
              <a:defRPr sz="1200">
                <a:latin typeface="Rockwell" pitchFamily="18" charset="0"/>
              </a:defRPr>
            </a:lvl1pPr>
          </a:lstStyle>
          <a:p>
            <a:pPr>
              <a:defRPr/>
            </a:pPr>
            <a:endParaRPr lang="en-US" dirty="0"/>
          </a:p>
        </p:txBody>
      </p:sp>
      <p:sp>
        <p:nvSpPr>
          <p:cNvPr id="3072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2997" tIns="46499" rIns="92997" bIns="46499" numCol="1" anchor="b" anchorCtr="0" compatLnSpc="1">
            <a:prstTxWarp prst="textNoShape">
              <a:avLst/>
            </a:prstTxWarp>
          </a:bodyPr>
          <a:lstStyle>
            <a:lvl1pPr algn="r">
              <a:defRPr sz="1200">
                <a:latin typeface="Rockwell" pitchFamily="18" charset="0"/>
              </a:defRPr>
            </a:lvl1pPr>
          </a:lstStyle>
          <a:p>
            <a:pPr>
              <a:defRPr/>
            </a:pPr>
            <a:fld id="{0A507B0F-992D-4AF4-9FF4-828727E308D8}" type="slidenum">
              <a:rPr lang="en-US"/>
              <a:pPr>
                <a:defRPr/>
              </a:pPr>
              <a:t>‹#›</a:t>
            </a:fld>
            <a:endParaRPr lang="en-US" dirty="0"/>
          </a:p>
        </p:txBody>
      </p:sp>
    </p:spTree>
    <p:extLst>
      <p:ext uri="{BB962C8B-B14F-4D97-AF65-F5344CB8AC3E}">
        <p14:creationId xmlns:p14="http://schemas.microsoft.com/office/powerpoint/2010/main" val="3561121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6888" cy="465138"/>
          </a:xfrm>
          <a:prstGeom prst="rect">
            <a:avLst/>
          </a:prstGeom>
        </p:spPr>
        <p:txBody>
          <a:bodyPr vert="horz" lIns="90279" tIns="45139" rIns="90279" bIns="45139" rtlCol="0"/>
          <a:lstStyle>
            <a:lvl1pPr algn="l">
              <a:defRPr sz="1200"/>
            </a:lvl1pPr>
          </a:lstStyle>
          <a:p>
            <a:pPr>
              <a:defRPr/>
            </a:pPr>
            <a:endParaRPr lang="en-US" dirty="0"/>
          </a:p>
        </p:txBody>
      </p:sp>
      <p:sp>
        <p:nvSpPr>
          <p:cNvPr id="3" name="Date Placeholder 2"/>
          <p:cNvSpPr>
            <a:spLocks noGrp="1"/>
          </p:cNvSpPr>
          <p:nvPr>
            <p:ph type="dt" idx="1"/>
          </p:nvPr>
        </p:nvSpPr>
        <p:spPr>
          <a:xfrm>
            <a:off x="3971925" y="0"/>
            <a:ext cx="3036888" cy="465138"/>
          </a:xfrm>
          <a:prstGeom prst="rect">
            <a:avLst/>
          </a:prstGeom>
        </p:spPr>
        <p:txBody>
          <a:bodyPr vert="horz" lIns="90279" tIns="45139" rIns="90279" bIns="45139" rtlCol="0"/>
          <a:lstStyle>
            <a:lvl1pPr algn="r">
              <a:defRPr sz="1200"/>
            </a:lvl1pPr>
          </a:lstStyle>
          <a:p>
            <a:pPr>
              <a:defRPr/>
            </a:pPr>
            <a:fld id="{27221C07-212B-4235-9509-4F1B8BBDD949}" type="datetimeFigureOut">
              <a:rPr lang="en-US"/>
              <a:pPr>
                <a:defRPr/>
              </a:pPr>
              <a:t>3/17/2016</a:t>
            </a:fld>
            <a:endParaRPr lang="en-US" dirty="0"/>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90279" tIns="45139" rIns="90279" bIns="45139" rtlCol="0" anchor="ctr"/>
          <a:lstStyle/>
          <a:p>
            <a:pPr lvl="0"/>
            <a:endParaRPr lang="en-US" noProof="0" dirty="0" smtClean="0"/>
          </a:p>
        </p:txBody>
      </p:sp>
      <p:sp>
        <p:nvSpPr>
          <p:cNvPr id="5" name="Notes Placeholder 4"/>
          <p:cNvSpPr>
            <a:spLocks noGrp="1"/>
          </p:cNvSpPr>
          <p:nvPr>
            <p:ph type="body" sz="quarter" idx="3"/>
          </p:nvPr>
        </p:nvSpPr>
        <p:spPr>
          <a:xfrm>
            <a:off x="701677" y="4416427"/>
            <a:ext cx="5607050" cy="4183063"/>
          </a:xfrm>
          <a:prstGeom prst="rect">
            <a:avLst/>
          </a:prstGeom>
        </p:spPr>
        <p:txBody>
          <a:bodyPr vert="horz" lIns="90279" tIns="45139" rIns="90279" bIns="4513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3036888" cy="465138"/>
          </a:xfrm>
          <a:prstGeom prst="rect">
            <a:avLst/>
          </a:prstGeom>
        </p:spPr>
        <p:txBody>
          <a:bodyPr vert="horz" lIns="90279" tIns="45139" rIns="90279" bIns="4513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0279" tIns="45139" rIns="90279" bIns="45139" rtlCol="0" anchor="b"/>
          <a:lstStyle>
            <a:lvl1pPr algn="r">
              <a:defRPr sz="1200"/>
            </a:lvl1pPr>
          </a:lstStyle>
          <a:p>
            <a:pPr>
              <a:defRPr/>
            </a:pPr>
            <a:fld id="{1F8EC282-7790-4E51-B6E7-7F7BD9F30664}" type="slidenum">
              <a:rPr lang="en-US"/>
              <a:pPr>
                <a:defRPr/>
              </a:pPr>
              <a:t>‹#›</a:t>
            </a:fld>
            <a:endParaRPr lang="en-US" dirty="0"/>
          </a:p>
        </p:txBody>
      </p:sp>
    </p:spTree>
    <p:extLst>
      <p:ext uri="{BB962C8B-B14F-4D97-AF65-F5344CB8AC3E}">
        <p14:creationId xmlns:p14="http://schemas.microsoft.com/office/powerpoint/2010/main" val="3512648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509412" algn="l" rtl="0" eaLnBrk="0" fontAlgn="base" hangingPunct="0">
      <a:spcBef>
        <a:spcPct val="30000"/>
      </a:spcBef>
      <a:spcAft>
        <a:spcPct val="0"/>
      </a:spcAft>
      <a:defRPr sz="1300" kern="1200">
        <a:solidFill>
          <a:schemeClr val="tx1"/>
        </a:solidFill>
        <a:latin typeface="+mn-lt"/>
        <a:ea typeface="+mn-ea"/>
        <a:cs typeface="+mn-cs"/>
      </a:defRPr>
    </a:lvl2pPr>
    <a:lvl3pPr marL="1018824" algn="l" rtl="0" eaLnBrk="0" fontAlgn="base" hangingPunct="0">
      <a:spcBef>
        <a:spcPct val="30000"/>
      </a:spcBef>
      <a:spcAft>
        <a:spcPct val="0"/>
      </a:spcAft>
      <a:defRPr sz="1300" kern="1200">
        <a:solidFill>
          <a:schemeClr val="tx1"/>
        </a:solidFill>
        <a:latin typeface="+mn-lt"/>
        <a:ea typeface="+mn-ea"/>
        <a:cs typeface="+mn-cs"/>
      </a:defRPr>
    </a:lvl3pPr>
    <a:lvl4pPr marL="1528237" algn="l" rtl="0" eaLnBrk="0" fontAlgn="base" hangingPunct="0">
      <a:spcBef>
        <a:spcPct val="30000"/>
      </a:spcBef>
      <a:spcAft>
        <a:spcPct val="0"/>
      </a:spcAft>
      <a:defRPr sz="1300" kern="1200">
        <a:solidFill>
          <a:schemeClr val="tx1"/>
        </a:solidFill>
        <a:latin typeface="+mn-lt"/>
        <a:ea typeface="+mn-ea"/>
        <a:cs typeface="+mn-cs"/>
      </a:defRPr>
    </a:lvl4pPr>
    <a:lvl5pPr marL="2037649" algn="l" rtl="0" eaLnBrk="0" fontAlgn="base" hangingPunct="0">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being here today</a:t>
            </a:r>
            <a:r>
              <a:rPr lang="en-US" baseline="0" dirty="0" smtClean="0"/>
              <a:t>  as we present our school data.</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a:t>
            </a:fld>
            <a:endParaRPr lang="en-US" dirty="0"/>
          </a:p>
        </p:txBody>
      </p:sp>
    </p:spTree>
    <p:extLst>
      <p:ext uri="{BB962C8B-B14F-4D97-AF65-F5344CB8AC3E}">
        <p14:creationId xmlns:p14="http://schemas.microsoft.com/office/powerpoint/2010/main" val="207169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4</a:t>
            </a:r>
            <a:r>
              <a:rPr lang="en-US" baseline="30000" dirty="0" smtClean="0"/>
              <a:t>th</a:t>
            </a:r>
            <a:r>
              <a:rPr lang="en-US" baseline="0" dirty="0" smtClean="0"/>
              <a:t> grade scores are much stronger, above the state and slightly below the district.</a:t>
            </a:r>
          </a:p>
          <a:p>
            <a:endParaRPr lang="en-US" baseline="0" dirty="0" smtClean="0"/>
          </a:p>
          <a:p>
            <a:r>
              <a:rPr lang="en-US" baseline="0" dirty="0" smtClean="0"/>
              <a:t>You can see a significant decrease in our level ones.</a:t>
            </a:r>
          </a:p>
          <a:p>
            <a:endParaRPr lang="en-US" baseline="0" dirty="0" smtClean="0"/>
          </a:p>
          <a:p>
            <a:r>
              <a:rPr lang="en-US" baseline="0" dirty="0" smtClean="0"/>
              <a:t>And our Hispanic students continue to struggle.</a:t>
            </a:r>
          </a:p>
          <a:p>
            <a:endParaRPr lang="en-US" baseline="0" dirty="0" smtClean="0"/>
          </a:p>
          <a:p>
            <a:r>
              <a:rPr lang="en-US" baseline="0" dirty="0" smtClean="0"/>
              <a:t>Monica, our math specialist, will speak more on the work that the 4</a:t>
            </a:r>
            <a:r>
              <a:rPr lang="en-US" baseline="30000" dirty="0" smtClean="0"/>
              <a:t>th</a:t>
            </a:r>
            <a:r>
              <a:rPr lang="en-US" baseline="0" dirty="0" smtClean="0"/>
              <a:t> grade team is engaged in with aligning the standards with their instruction and assessments.</a:t>
            </a:r>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10</a:t>
            </a:fld>
            <a:endParaRPr lang="en-US" dirty="0"/>
          </a:p>
        </p:txBody>
      </p:sp>
    </p:spTree>
    <p:extLst>
      <p:ext uri="{BB962C8B-B14F-4D97-AF65-F5344CB8AC3E}">
        <p14:creationId xmlns:p14="http://schemas.microsoft.com/office/powerpoint/2010/main" val="364667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5</a:t>
            </a:r>
            <a:r>
              <a:rPr lang="en-US" baseline="30000" dirty="0" smtClean="0"/>
              <a:t>th</a:t>
            </a:r>
            <a:r>
              <a:rPr lang="en-US" baseline="0" dirty="0" smtClean="0"/>
              <a:t> grade math,</a:t>
            </a:r>
          </a:p>
          <a:p>
            <a:endParaRPr lang="en-US" baseline="0" dirty="0" smtClean="0"/>
          </a:p>
          <a:p>
            <a:r>
              <a:rPr lang="en-US" baseline="0" dirty="0" smtClean="0"/>
              <a:t>Our scores took a significate decrease as compared to the district and state.</a:t>
            </a:r>
          </a:p>
          <a:p>
            <a:endParaRPr lang="en-US" baseline="0" dirty="0" smtClean="0"/>
          </a:p>
          <a:p>
            <a:r>
              <a:rPr lang="en-US" baseline="0" dirty="0" smtClean="0"/>
              <a:t>Our level ones increased.</a:t>
            </a:r>
          </a:p>
          <a:p>
            <a:endParaRPr lang="en-US" baseline="0" dirty="0" smtClean="0"/>
          </a:p>
          <a:p>
            <a:r>
              <a:rPr lang="en-US" baseline="0" dirty="0" smtClean="0"/>
              <a:t>And our Hispanic, Caucasian, and low-income students struggled.</a:t>
            </a:r>
          </a:p>
          <a:p>
            <a:endParaRPr lang="en-US" baseline="0" dirty="0" smtClean="0"/>
          </a:p>
          <a:p>
            <a:r>
              <a:rPr lang="en-US" baseline="0" dirty="0" smtClean="0"/>
              <a:t>Again, the why is </a:t>
            </a:r>
            <a:r>
              <a:rPr lang="en-US" baseline="0" smtClean="0"/>
              <a:t>the 0000need </a:t>
            </a:r>
            <a:r>
              <a:rPr lang="en-US" baseline="0" dirty="0" smtClean="0"/>
              <a:t>to look at more rigorous practices and assessments </a:t>
            </a:r>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11</a:t>
            </a:fld>
            <a:endParaRPr lang="en-US" dirty="0"/>
          </a:p>
        </p:txBody>
      </p:sp>
    </p:spTree>
    <p:extLst>
      <p:ext uri="{BB962C8B-B14F-4D97-AF65-F5344CB8AC3E}">
        <p14:creationId xmlns:p14="http://schemas.microsoft.com/office/powerpoint/2010/main" val="2201345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maintained</a:t>
            </a:r>
            <a:r>
              <a:rPr lang="en-US" baseline="0" dirty="0" smtClean="0"/>
              <a:t> our scores on the science MSP,</a:t>
            </a:r>
          </a:p>
          <a:p>
            <a:endParaRPr lang="en-US" baseline="0" dirty="0" smtClean="0"/>
          </a:p>
          <a:p>
            <a:r>
              <a:rPr lang="en-US" baseline="0" dirty="0" smtClean="0"/>
              <a:t>And we are aligned with the district and the state.</a:t>
            </a:r>
          </a:p>
          <a:p>
            <a:endParaRPr lang="en-US" baseline="0" dirty="0" smtClean="0"/>
          </a:p>
          <a:p>
            <a:r>
              <a:rPr lang="en-US" baseline="0" dirty="0" smtClean="0"/>
              <a:t>And you can see the growth among our Hispanic students. This calls for a celebration.</a:t>
            </a:r>
          </a:p>
          <a:p>
            <a:endParaRPr lang="en-US" baseline="0" dirty="0" smtClean="0"/>
          </a:p>
          <a:p>
            <a:r>
              <a:rPr lang="en-US" baseline="0" dirty="0" smtClean="0"/>
              <a:t>Mary, our 5</a:t>
            </a:r>
            <a:r>
              <a:rPr lang="en-US" baseline="30000" dirty="0" smtClean="0"/>
              <a:t>th</a:t>
            </a:r>
            <a:r>
              <a:rPr lang="en-US" baseline="0" dirty="0" smtClean="0"/>
              <a:t> grade teacher, will present our work in science.</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12</a:t>
            </a:fld>
            <a:endParaRPr lang="en-US" dirty="0"/>
          </a:p>
        </p:txBody>
      </p:sp>
    </p:spTree>
    <p:extLst>
      <p:ext uri="{BB962C8B-B14F-4D97-AF65-F5344CB8AC3E}">
        <p14:creationId xmlns:p14="http://schemas.microsoft.com/office/powerpoint/2010/main" val="91708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our Gender</a:t>
            </a:r>
            <a:r>
              <a:rPr lang="en-US" baseline="0" dirty="0" smtClean="0"/>
              <a:t> data,</a:t>
            </a:r>
            <a:r>
              <a:rPr lang="en-US" dirty="0" smtClean="0"/>
              <a:t> you can</a:t>
            </a:r>
            <a:r>
              <a:rPr lang="en-US" baseline="0" dirty="0" smtClean="0"/>
              <a:t> see that our girls out performed our boys in 3</a:t>
            </a:r>
            <a:r>
              <a:rPr lang="en-US" baseline="30000" dirty="0" smtClean="0"/>
              <a:t>rd </a:t>
            </a:r>
            <a:r>
              <a:rPr lang="en-US" baseline="0" dirty="0" smtClean="0"/>
              <a:t>ELA and Math,  and 5</a:t>
            </a:r>
            <a:r>
              <a:rPr lang="en-US" baseline="30000" dirty="0" smtClean="0"/>
              <a:t>th</a:t>
            </a:r>
            <a:r>
              <a:rPr lang="en-US" baseline="0" dirty="0" smtClean="0"/>
              <a:t> ELA and Science.</a:t>
            </a:r>
          </a:p>
          <a:p>
            <a:endParaRPr lang="en-US" baseline="0" dirty="0" smtClean="0"/>
          </a:p>
          <a:p>
            <a:r>
              <a:rPr lang="en-US" baseline="0" dirty="0" smtClean="0"/>
              <a:t>However our 4</a:t>
            </a:r>
            <a:r>
              <a:rPr lang="en-US" baseline="30000" dirty="0" smtClean="0"/>
              <a:t>th</a:t>
            </a:r>
            <a:r>
              <a:rPr lang="en-US" baseline="0" dirty="0" smtClean="0"/>
              <a:t> grade boys were stronger in ELA and Math.</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13</a:t>
            </a:fld>
            <a:endParaRPr lang="en-US" dirty="0"/>
          </a:p>
        </p:txBody>
      </p:sp>
    </p:spTree>
    <p:extLst>
      <p:ext uri="{BB962C8B-B14F-4D97-AF65-F5344CB8AC3E}">
        <p14:creationId xmlns:p14="http://schemas.microsoft.com/office/powerpoint/2010/main" val="396642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smtClean="0"/>
              <a:t>Our 3</a:t>
            </a:r>
            <a:r>
              <a:rPr lang="en-US" b="0" baseline="30000" dirty="0" smtClean="0"/>
              <a:t>rd</a:t>
            </a:r>
            <a:r>
              <a:rPr lang="en-US" b="0" dirty="0" smtClean="0"/>
              <a:t> grade Achievement</a:t>
            </a:r>
            <a:r>
              <a:rPr lang="en-US" b="0" baseline="0" dirty="0" smtClean="0"/>
              <a:t> gap data, based on our first year SBA scores, indicate scores for our low income students have decreased in reading and math. </a:t>
            </a:r>
          </a:p>
          <a:p>
            <a:pPr marL="0" indent="0">
              <a:buFont typeface="Arial"/>
              <a:buNone/>
            </a:pPr>
            <a:endParaRPr lang="en-US" b="0" baseline="0" dirty="0" smtClean="0"/>
          </a:p>
          <a:p>
            <a:pPr marL="0" indent="0">
              <a:buFont typeface="Arial"/>
              <a:buNone/>
            </a:pPr>
            <a:r>
              <a:rPr lang="en-US" b="0" baseline="0" dirty="0" smtClean="0"/>
              <a:t>It also shows us that out of 59 students at this grade level, less than 10 students were low income.</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14</a:t>
            </a:fld>
            <a:endParaRPr lang="en-US" dirty="0"/>
          </a:p>
        </p:txBody>
      </p:sp>
    </p:spTree>
    <p:extLst>
      <p:ext uri="{BB962C8B-B14F-4D97-AF65-F5344CB8AC3E}">
        <p14:creationId xmlns:p14="http://schemas.microsoft.com/office/powerpoint/2010/main" val="258424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r>
              <a:rPr lang="en-US" baseline="0" dirty="0" smtClean="0"/>
              <a:t>Our 4</a:t>
            </a:r>
            <a:r>
              <a:rPr lang="en-US" baseline="30000" dirty="0" smtClean="0"/>
              <a:t>th</a:t>
            </a:r>
            <a:r>
              <a:rPr lang="en-US" baseline="0" dirty="0" smtClean="0"/>
              <a:t> grade achievement gap data shows a decline for our low income students in reading, writing, and math. Later in our presentation, you will hear strategies that we are implementing to help close the achievement gap.</a:t>
            </a:r>
          </a:p>
          <a:p>
            <a:pPr marL="174708" indent="-174708">
              <a:buFont typeface="Arial"/>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15</a:t>
            </a:fld>
            <a:endParaRPr lang="en-US" dirty="0"/>
          </a:p>
        </p:txBody>
      </p:sp>
    </p:spTree>
    <p:extLst>
      <p:ext uri="{BB962C8B-B14F-4D97-AF65-F5344CB8AC3E}">
        <p14:creationId xmlns:p14="http://schemas.microsoft.com/office/powerpoint/2010/main" val="153959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5</a:t>
            </a:r>
            <a:r>
              <a:rPr lang="en-US" baseline="30000" dirty="0" smtClean="0"/>
              <a:t>th</a:t>
            </a:r>
            <a:r>
              <a:rPr lang="en-US" dirty="0" smtClean="0"/>
              <a:t> grade,</a:t>
            </a:r>
            <a:r>
              <a:rPr lang="en-US" baseline="0" dirty="0" smtClean="0"/>
              <a:t> o</a:t>
            </a:r>
            <a:r>
              <a:rPr lang="en-US" dirty="0" smtClean="0"/>
              <a:t>ur</a:t>
            </a:r>
            <a:r>
              <a:rPr lang="en-US" baseline="0" dirty="0" smtClean="0"/>
              <a:t> percentage of all students meeting standard decreased in ELA. In math our low income students decreased.</a:t>
            </a:r>
          </a:p>
          <a:p>
            <a:endParaRPr lang="en-US" baseline="0" dirty="0" smtClean="0"/>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16</a:t>
            </a:fld>
            <a:endParaRPr lang="en-US" dirty="0"/>
          </a:p>
        </p:txBody>
      </p:sp>
    </p:spTree>
    <p:extLst>
      <p:ext uri="{BB962C8B-B14F-4D97-AF65-F5344CB8AC3E}">
        <p14:creationId xmlns:p14="http://schemas.microsoft.com/office/powerpoint/2010/main" val="266469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school campaign</a:t>
            </a:r>
            <a:r>
              <a:rPr lang="en-US" baseline="0" dirty="0" smtClean="0"/>
              <a:t> is 10 or less for school success. </a:t>
            </a:r>
            <a:r>
              <a:rPr lang="en-US" dirty="0" smtClean="0"/>
              <a:t>Since</a:t>
            </a:r>
            <a:r>
              <a:rPr lang="en-US" baseline="0" dirty="0" smtClean="0"/>
              <a:t> 2013 we have improved from 76% of our students missing less than 10 days. To 86% of our students meeting this goal at this time. We also provide alarm clocks to students that need help starting their day.</a:t>
            </a:r>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17</a:t>
            </a:fld>
            <a:endParaRPr lang="en-US" dirty="0"/>
          </a:p>
        </p:txBody>
      </p:sp>
    </p:spTree>
    <p:extLst>
      <p:ext uri="{BB962C8B-B14F-4D97-AF65-F5344CB8AC3E}">
        <p14:creationId xmlns:p14="http://schemas.microsoft.com/office/powerpoint/2010/main" val="55849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go into our rotation. </a:t>
            </a:r>
          </a:p>
          <a:p>
            <a:r>
              <a:rPr lang="en-US" dirty="0" smtClean="0"/>
              <a:t>Right side of the room will go to room</a:t>
            </a:r>
            <a:r>
              <a:rPr lang="en-US" baseline="0" dirty="0" smtClean="0"/>
              <a:t> 206, next door.</a:t>
            </a:r>
          </a:p>
          <a:p>
            <a:endParaRPr lang="en-US" baseline="0" dirty="0" smtClean="0"/>
          </a:p>
          <a:p>
            <a:r>
              <a:rPr lang="en-US" baseline="0" dirty="0" smtClean="0"/>
              <a:t>After 15 minutes we will rotate.</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18</a:t>
            </a:fld>
            <a:endParaRPr lang="en-US" dirty="0"/>
          </a:p>
        </p:txBody>
      </p:sp>
    </p:spTree>
    <p:extLst>
      <p:ext uri="{BB962C8B-B14F-4D97-AF65-F5344CB8AC3E}">
        <p14:creationId xmlns:p14="http://schemas.microsoft.com/office/powerpoint/2010/main" val="562760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19</a:t>
            </a:fld>
            <a:endParaRPr lang="en-US" dirty="0"/>
          </a:p>
        </p:txBody>
      </p:sp>
    </p:spTree>
    <p:extLst>
      <p:ext uri="{BB962C8B-B14F-4D97-AF65-F5344CB8AC3E}">
        <p14:creationId xmlns:p14="http://schemas.microsoft.com/office/powerpoint/2010/main" val="347442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SOSR team.</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a:t>
            </a:fld>
            <a:endParaRPr lang="en-US" dirty="0"/>
          </a:p>
        </p:txBody>
      </p:sp>
    </p:spTree>
    <p:extLst>
      <p:ext uri="{BB962C8B-B14F-4D97-AF65-F5344CB8AC3E}">
        <p14:creationId xmlns:p14="http://schemas.microsoft.com/office/powerpoint/2010/main" val="44992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20</a:t>
            </a:fld>
            <a:endParaRPr lang="en-US" dirty="0"/>
          </a:p>
        </p:txBody>
      </p:sp>
    </p:spTree>
    <p:extLst>
      <p:ext uri="{BB962C8B-B14F-4D97-AF65-F5344CB8AC3E}">
        <p14:creationId xmlns:p14="http://schemas.microsoft.com/office/powerpoint/2010/main" val="2212819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discrepancy between the number of staff members that completed the survey from 2014 and 2015 is a concern.</a:t>
            </a:r>
          </a:p>
          <a:p>
            <a:endParaRPr lang="en-US" baseline="0" dirty="0" smtClean="0"/>
          </a:p>
          <a:p>
            <a:r>
              <a:rPr lang="en-US" baseline="0" dirty="0" smtClean="0"/>
              <a:t>My learning, as a new principal, is to have an ALL staff meeting.</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21</a:t>
            </a:fld>
            <a:endParaRPr lang="en-US" dirty="0"/>
          </a:p>
        </p:txBody>
      </p:sp>
    </p:spTree>
    <p:extLst>
      <p:ext uri="{BB962C8B-B14F-4D97-AF65-F5344CB8AC3E}">
        <p14:creationId xmlns:p14="http://schemas.microsoft.com/office/powerpoint/2010/main" val="369198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proud of our “I versus They Gap” gap data. </a:t>
            </a:r>
          </a:p>
          <a:p>
            <a:endParaRPr lang="en-US" baseline="0" dirty="0" smtClean="0"/>
          </a:p>
          <a:p>
            <a:r>
              <a:rPr lang="en-US" baseline="0" dirty="0" smtClean="0"/>
              <a:t>The staff at Garfield is open to new ideas and change.</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22</a:t>
            </a:fld>
            <a:endParaRPr lang="en-US" dirty="0"/>
          </a:p>
        </p:txBody>
      </p:sp>
    </p:spTree>
    <p:extLst>
      <p:ext uri="{BB962C8B-B14F-4D97-AF65-F5344CB8AC3E}">
        <p14:creationId xmlns:p14="http://schemas.microsoft.com/office/powerpoint/2010/main" val="3865687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23</a:t>
            </a:fld>
            <a:endParaRPr lang="en-US" dirty="0"/>
          </a:p>
        </p:txBody>
      </p:sp>
    </p:spTree>
    <p:extLst>
      <p:ext uri="{BB962C8B-B14F-4D97-AF65-F5344CB8AC3E}">
        <p14:creationId xmlns:p14="http://schemas.microsoft.com/office/powerpoint/2010/main" val="3837136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hearing the various</a:t>
            </a:r>
            <a:r>
              <a:rPr lang="en-US" baseline="0" dirty="0" smtClean="0"/>
              <a:t> strategies that principal implemented to get parent completion of the survey, we will be see a greater number of parents.</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24</a:t>
            </a:fld>
            <a:endParaRPr lang="en-US" dirty="0"/>
          </a:p>
        </p:txBody>
      </p:sp>
    </p:spTree>
    <p:extLst>
      <p:ext uri="{BB962C8B-B14F-4D97-AF65-F5344CB8AC3E}">
        <p14:creationId xmlns:p14="http://schemas.microsoft.com/office/powerpoint/2010/main" val="550949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spent time during a staff meeting working on a form that would meet the needs of our teams. This is an example of our 2</a:t>
            </a:r>
            <a:r>
              <a:rPr lang="en-US" baseline="30000" dirty="0" smtClean="0"/>
              <a:t>nd</a:t>
            </a:r>
            <a:r>
              <a:rPr lang="en-US" baseline="0" dirty="0" smtClean="0"/>
              <a:t> grade team LIF meeting record. </a:t>
            </a:r>
          </a:p>
          <a:p>
            <a:endParaRPr lang="en-US" baseline="0" dirty="0" smtClean="0"/>
          </a:p>
          <a:p>
            <a:r>
              <a:rPr lang="en-US" baseline="0" dirty="0" smtClean="0"/>
              <a:t>As you can see they analyzed their topic 5 post assessment and made plans to target specific areas of struggles.</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25</a:t>
            </a:fld>
            <a:endParaRPr lang="en-US" dirty="0"/>
          </a:p>
        </p:txBody>
      </p:sp>
    </p:spTree>
    <p:extLst>
      <p:ext uri="{BB962C8B-B14F-4D97-AF65-F5344CB8AC3E}">
        <p14:creationId xmlns:p14="http://schemas.microsoft.com/office/powerpoint/2010/main" val="745107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every district directed LIF meeting, teams complete this form to document their work together. Notes are saved to the shared drive and copies are placed on the board in our staff room to shared with others.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26</a:t>
            </a:fld>
            <a:endParaRPr lang="en-US" dirty="0"/>
          </a:p>
        </p:txBody>
      </p:sp>
    </p:spTree>
    <p:extLst>
      <p:ext uri="{BB962C8B-B14F-4D97-AF65-F5344CB8AC3E}">
        <p14:creationId xmlns:p14="http://schemas.microsoft.com/office/powerpoint/2010/main" val="2884025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27</a:t>
            </a:fld>
            <a:endParaRPr lang="en-US" dirty="0"/>
          </a:p>
        </p:txBody>
      </p:sp>
    </p:spTree>
    <p:extLst>
      <p:ext uri="{BB962C8B-B14F-4D97-AF65-F5344CB8AC3E}">
        <p14:creationId xmlns:p14="http://schemas.microsoft.com/office/powerpoint/2010/main" val="3573631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from</a:t>
            </a:r>
            <a:r>
              <a:rPr lang="en-US" baseline="0" dirty="0" smtClean="0"/>
              <a:t> Maslow’s hierarchy of needs that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28</a:t>
            </a:fld>
            <a:endParaRPr lang="en-US" dirty="0"/>
          </a:p>
        </p:txBody>
      </p:sp>
    </p:spTree>
    <p:extLst>
      <p:ext uri="{BB962C8B-B14F-4D97-AF65-F5344CB8AC3E}">
        <p14:creationId xmlns:p14="http://schemas.microsoft.com/office/powerpoint/2010/main" val="4253556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a:t>
            </a:r>
            <a:r>
              <a:rPr lang="en-US" baseline="0" dirty="0" smtClean="0"/>
              <a:t> assist our families with obstacles that may hinder student attendance and engagement. Providing gift cards for necessities, lice treatment, shoes, and making sure that our students have school supplies, backpacks, coats, gloves and hats are critical the physical and emotional well being of our students.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29</a:t>
            </a:fld>
            <a:endParaRPr lang="en-US" dirty="0"/>
          </a:p>
        </p:txBody>
      </p:sp>
    </p:spTree>
    <p:extLst>
      <p:ext uri="{BB962C8B-B14F-4D97-AF65-F5344CB8AC3E}">
        <p14:creationId xmlns:p14="http://schemas.microsoft.com/office/powerpoint/2010/main" val="26429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We begin with our demographic trends. Overall our growth has remained stable.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Our data shows 74% of our students are students of </a:t>
            </a:r>
            <a:r>
              <a:rPr lang="en-US" baseline="0" dirty="0" err="1" smtClean="0"/>
              <a:t>proverty</a:t>
            </a:r>
            <a:r>
              <a:rPr lang="en-US" baseline="0" dirty="0" smtClean="0"/>
              <a:t>.</a:t>
            </a:r>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3</a:t>
            </a:fld>
            <a:endParaRPr lang="en-US" dirty="0"/>
          </a:p>
        </p:txBody>
      </p:sp>
    </p:spTree>
    <p:extLst>
      <p:ext uri="{BB962C8B-B14F-4D97-AF65-F5344CB8AC3E}">
        <p14:creationId xmlns:p14="http://schemas.microsoft.com/office/powerpoint/2010/main" val="1159512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30</a:t>
            </a:fld>
            <a:endParaRPr lang="en-US" dirty="0"/>
          </a:p>
        </p:txBody>
      </p:sp>
    </p:spTree>
    <p:extLst>
      <p:ext uri="{BB962C8B-B14F-4D97-AF65-F5344CB8AC3E}">
        <p14:creationId xmlns:p14="http://schemas.microsoft.com/office/powerpoint/2010/main" val="919092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18 students</a:t>
            </a:r>
            <a:r>
              <a:rPr lang="en-US" baseline="0" dirty="0" smtClean="0"/>
              <a:t> enrolled in our morning ILE (Imagine Learning English) Class. </a:t>
            </a:r>
          </a:p>
          <a:p>
            <a:endParaRPr lang="en-US" baseline="0" dirty="0" smtClean="0"/>
          </a:p>
          <a:p>
            <a:r>
              <a:rPr lang="en-US" baseline="0" dirty="0" smtClean="0"/>
              <a:t>We are able to track student comprehension, letters, sounds and correlated this data with success in the classroom.</a:t>
            </a:r>
          </a:p>
          <a:p>
            <a:endParaRPr lang="en-US" baseline="0" dirty="0" smtClean="0"/>
          </a:p>
          <a:p>
            <a:r>
              <a:rPr lang="en-US" baseline="0" dirty="0" smtClean="0"/>
              <a:t>We are one of the top 10% of schools for our consistent use of Imagine Learning.</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31</a:t>
            </a:fld>
            <a:endParaRPr lang="en-US" dirty="0"/>
          </a:p>
        </p:txBody>
      </p:sp>
    </p:spTree>
    <p:extLst>
      <p:ext uri="{BB962C8B-B14F-4D97-AF65-F5344CB8AC3E}">
        <p14:creationId xmlns:p14="http://schemas.microsoft.com/office/powerpoint/2010/main" val="3231848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A need for a separate k-2, 3-5 classes to better address the individual learning, social &amp; emotional needs of our students.</a:t>
            </a:r>
          </a:p>
          <a:p>
            <a:endParaRPr lang="en-US"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To provide additional small group instruction for our struggling students that are currently below standard.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Full-time family</a:t>
            </a:r>
            <a:r>
              <a:rPr lang="en-US" baseline="0" dirty="0" smtClean="0"/>
              <a:t> advocate to support our students with adverse childhood experiences</a:t>
            </a:r>
            <a:endParaRPr lang="en-US"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smtClean="0">
                <a:latin typeface="Tw Cen MT" panose="020B0602020104020603" pitchFamily="34" charset="0"/>
              </a:rPr>
              <a:t>Even with the additional cart that we received this year</a:t>
            </a:r>
            <a:r>
              <a:rPr lang="en-US" sz="1400" baseline="0" dirty="0" smtClean="0">
                <a:latin typeface="Tw Cen MT" panose="020B0602020104020603" pitchFamily="34" charset="0"/>
              </a:rPr>
              <a:t> (thank you to categorical programs) we still have a need for additional Chromebooks.</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32</a:t>
            </a:fld>
            <a:endParaRPr lang="en-US" dirty="0"/>
          </a:p>
        </p:txBody>
      </p:sp>
    </p:spTree>
    <p:extLst>
      <p:ext uri="{BB962C8B-B14F-4D97-AF65-F5344CB8AC3E}">
        <p14:creationId xmlns:p14="http://schemas.microsoft.com/office/powerpoint/2010/main" val="3716057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33</a:t>
            </a:fld>
            <a:endParaRPr lang="en-US" dirty="0"/>
          </a:p>
        </p:txBody>
      </p:sp>
    </p:spTree>
    <p:extLst>
      <p:ext uri="{BB962C8B-B14F-4D97-AF65-F5344CB8AC3E}">
        <p14:creationId xmlns:p14="http://schemas.microsoft.com/office/powerpoint/2010/main" val="374726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Garfield</a:t>
            </a:r>
            <a:r>
              <a:rPr lang="en-US" baseline="0" dirty="0" smtClean="0"/>
              <a:t>  moved higher in our Trend of Improvement ranking from 2014 demonstrating continuous growth.</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4</a:t>
            </a:fld>
            <a:endParaRPr lang="en-US" dirty="0"/>
          </a:p>
        </p:txBody>
      </p:sp>
    </p:spTree>
    <p:extLst>
      <p:ext uri="{BB962C8B-B14F-4D97-AF65-F5344CB8AC3E}">
        <p14:creationId xmlns:p14="http://schemas.microsoft.com/office/powerpoint/2010/main" val="417028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our students. Many come from families of poverty and we embrace it.</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5</a:t>
            </a:fld>
            <a:endParaRPr lang="en-US" dirty="0"/>
          </a:p>
        </p:txBody>
      </p:sp>
    </p:spTree>
    <p:extLst>
      <p:ext uri="{BB962C8B-B14F-4D97-AF65-F5344CB8AC3E}">
        <p14:creationId xmlns:p14="http://schemas.microsoft.com/office/powerpoint/2010/main" val="56493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a:t>
            </a:r>
            <a:r>
              <a:rPr lang="en-US" dirty="0" smtClean="0"/>
              <a:t>move onto</a:t>
            </a:r>
            <a:r>
              <a:rPr lang="en-US" baseline="0" dirty="0" smtClean="0"/>
              <a:t> our 3</a:t>
            </a:r>
            <a:r>
              <a:rPr lang="en-US" baseline="30000" dirty="0" smtClean="0"/>
              <a:t>rd</a:t>
            </a:r>
            <a:r>
              <a:rPr lang="en-US" baseline="0" dirty="0" smtClean="0"/>
              <a:t> grade ELA scores.</a:t>
            </a:r>
          </a:p>
          <a:p>
            <a:endParaRPr lang="en-US" dirty="0" smtClean="0"/>
          </a:p>
          <a:p>
            <a:r>
              <a:rPr lang="en-US" dirty="0" smtClean="0"/>
              <a:t>The</a:t>
            </a:r>
            <a:r>
              <a:rPr lang="en-US" baseline="0" dirty="0" smtClean="0"/>
              <a:t> drop in our scores mirrors what occurred with the district and the state.</a:t>
            </a:r>
          </a:p>
          <a:p>
            <a:endParaRPr lang="en-US" baseline="0" dirty="0" smtClean="0"/>
          </a:p>
          <a:p>
            <a:r>
              <a:rPr lang="en-US" baseline="0" dirty="0" smtClean="0"/>
              <a:t>As you know we had a new measure last year and our students struggled and our scores took a significate dip.</a:t>
            </a:r>
          </a:p>
          <a:p>
            <a:endParaRPr lang="en-US" baseline="0" dirty="0" smtClean="0"/>
          </a:p>
          <a:p>
            <a:r>
              <a:rPr lang="en-US" dirty="0" smtClean="0"/>
              <a:t>We are</a:t>
            </a:r>
            <a:r>
              <a:rPr lang="en-US" baseline="0" dirty="0" smtClean="0"/>
              <a:t> concern with the increase with our level ones, and as you see our Hispanic and ELL students struggled with this high language based assessment.</a:t>
            </a:r>
          </a:p>
          <a:p>
            <a:endParaRPr lang="en-US" baseline="0" dirty="0" smtClean="0"/>
          </a:p>
          <a:p>
            <a:r>
              <a:rPr lang="en-US" baseline="0" dirty="0" smtClean="0"/>
              <a:t>The why? We need to look at more rigorous practices and assessments and you will hear a repeat of this as we look at our data. </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6</a:t>
            </a:fld>
            <a:endParaRPr lang="en-US" dirty="0"/>
          </a:p>
        </p:txBody>
      </p:sp>
    </p:spTree>
    <p:extLst>
      <p:ext uri="{BB962C8B-B14F-4D97-AF65-F5344CB8AC3E}">
        <p14:creationId xmlns:p14="http://schemas.microsoft.com/office/powerpoint/2010/main" val="287923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4</a:t>
            </a:r>
            <a:r>
              <a:rPr lang="en-US" baseline="30000" dirty="0" smtClean="0"/>
              <a:t>th</a:t>
            </a:r>
            <a:r>
              <a:rPr lang="en-US" baseline="0" dirty="0" smtClean="0"/>
              <a:t> grade ELA, our scores did decreased, however we are above the state.</a:t>
            </a:r>
          </a:p>
          <a:p>
            <a:endParaRPr lang="en-US" baseline="0" dirty="0" smtClean="0"/>
          </a:p>
          <a:p>
            <a:r>
              <a:rPr lang="en-US" baseline="0" dirty="0" smtClean="0"/>
              <a:t>Again, we are concerned with the increase in our level 1 students.</a:t>
            </a:r>
          </a:p>
          <a:p>
            <a:endParaRPr lang="en-US" baseline="0" dirty="0" smtClean="0"/>
          </a:p>
          <a:p>
            <a:r>
              <a:rPr lang="en-US" baseline="0" dirty="0" smtClean="0"/>
              <a:t>And the decrease in the scores of our Hispanic and low income students. It is evident that they struggled with the rigorous measures.</a:t>
            </a:r>
          </a:p>
          <a:p>
            <a:endParaRPr lang="en-US" baseline="0" dirty="0" smtClean="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7</a:t>
            </a:fld>
            <a:endParaRPr lang="en-US" dirty="0"/>
          </a:p>
        </p:txBody>
      </p:sp>
    </p:spTree>
    <p:extLst>
      <p:ext uri="{BB962C8B-B14F-4D97-AF65-F5344CB8AC3E}">
        <p14:creationId xmlns:p14="http://schemas.microsoft.com/office/powerpoint/2010/main" val="1535438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30000" dirty="0" smtClean="0"/>
              <a:t>th</a:t>
            </a:r>
            <a:r>
              <a:rPr lang="en-US" dirty="0" smtClean="0"/>
              <a:t> grade</a:t>
            </a:r>
            <a:r>
              <a:rPr lang="en-US" baseline="0" dirty="0" smtClean="0"/>
              <a:t> ELA.</a:t>
            </a:r>
            <a:endParaRPr lang="en-US" dirty="0" smtClean="0"/>
          </a:p>
          <a:p>
            <a:endParaRPr lang="en-US" dirty="0" smtClean="0"/>
          </a:p>
          <a:p>
            <a:r>
              <a:rPr lang="en-US" dirty="0" smtClean="0"/>
              <a:t>You can see a consistent theme through our 3</a:t>
            </a:r>
            <a:r>
              <a:rPr lang="en-US" baseline="30000" dirty="0" smtClean="0"/>
              <a:t>rd</a:t>
            </a:r>
            <a:r>
              <a:rPr lang="en-US" dirty="0" smtClean="0"/>
              <a:t> through 5</a:t>
            </a:r>
            <a:r>
              <a:rPr lang="en-US" baseline="30000" dirty="0" smtClean="0"/>
              <a:t>th</a:t>
            </a:r>
            <a:r>
              <a:rPr lang="en-US" dirty="0" smtClean="0"/>
              <a:t> grade scores</a:t>
            </a:r>
            <a:r>
              <a:rPr lang="en-US" baseline="0" dirty="0" smtClean="0"/>
              <a:t> with the new rigorous standards and rigorous measure. Our scores decrease and we are slightly higher than the state.</a:t>
            </a:r>
            <a:endParaRPr lang="en-US" dirty="0" smtClean="0"/>
          </a:p>
          <a:p>
            <a:endParaRPr lang="en-US" dirty="0" smtClean="0"/>
          </a:p>
          <a:p>
            <a:r>
              <a:rPr lang="en-US" baseline="0" dirty="0" smtClean="0"/>
              <a:t>And we continue to look at ways to engage our students in rigorous instruction and assessments.</a:t>
            </a:r>
            <a:endParaRPr lang="en-US" dirty="0" smtClean="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8</a:t>
            </a:fld>
            <a:endParaRPr lang="en-US" dirty="0"/>
          </a:p>
        </p:txBody>
      </p:sp>
    </p:spTree>
    <p:extLst>
      <p:ext uri="{BB962C8B-B14F-4D97-AF65-F5344CB8AC3E}">
        <p14:creationId xmlns:p14="http://schemas.microsoft.com/office/powerpoint/2010/main" val="274046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08500" cy="3486150"/>
          </a:xfrm>
        </p:spPr>
      </p:sp>
      <p:sp>
        <p:nvSpPr>
          <p:cNvPr id="3" name="Notes Placeholder 2"/>
          <p:cNvSpPr>
            <a:spLocks noGrp="1"/>
          </p:cNvSpPr>
          <p:nvPr>
            <p:ph type="body" idx="1"/>
          </p:nvPr>
        </p:nvSpPr>
        <p:spPr/>
        <p:txBody>
          <a:bodyPr>
            <a:normAutofit/>
          </a:bodyPr>
          <a:lstStyle/>
          <a:p>
            <a:r>
              <a:rPr lang="en-US" dirty="0" smtClean="0"/>
              <a:t>As we move into 3</a:t>
            </a:r>
            <a:r>
              <a:rPr lang="en-US" baseline="30000" dirty="0" smtClean="0"/>
              <a:t>rd</a:t>
            </a:r>
            <a:r>
              <a:rPr lang="en-US" dirty="0" smtClean="0"/>
              <a:t> grade math,</a:t>
            </a:r>
            <a:r>
              <a:rPr lang="en-US" baseline="0" dirty="0" smtClean="0"/>
              <a:t> we  </a:t>
            </a:r>
            <a:r>
              <a:rPr lang="en-US" dirty="0" smtClean="0"/>
              <a:t>see a decrease</a:t>
            </a:r>
            <a:r>
              <a:rPr lang="en-US" baseline="0" dirty="0" smtClean="0"/>
              <a:t> in our scores as compared to the district and state,</a:t>
            </a:r>
          </a:p>
          <a:p>
            <a:endParaRPr lang="en-US" baseline="0" dirty="0" smtClean="0"/>
          </a:p>
          <a:p>
            <a:r>
              <a:rPr lang="en-US" baseline="0" dirty="0" smtClean="0"/>
              <a:t>We had an increase in our level one students,</a:t>
            </a:r>
          </a:p>
          <a:p>
            <a:endParaRPr lang="en-US" baseline="0" dirty="0" smtClean="0"/>
          </a:p>
          <a:p>
            <a:r>
              <a:rPr lang="en-US" baseline="0" dirty="0" smtClean="0"/>
              <a:t>And our Hispanic and ELL students struggled.</a:t>
            </a:r>
            <a:endParaRPr lang="en-US" dirty="0"/>
          </a:p>
        </p:txBody>
      </p:sp>
      <p:sp>
        <p:nvSpPr>
          <p:cNvPr id="4" name="Slide Number Placeholder 3"/>
          <p:cNvSpPr>
            <a:spLocks noGrp="1"/>
          </p:cNvSpPr>
          <p:nvPr>
            <p:ph type="sldNum" sz="quarter" idx="10"/>
          </p:nvPr>
        </p:nvSpPr>
        <p:spPr/>
        <p:txBody>
          <a:bodyPr/>
          <a:lstStyle/>
          <a:p>
            <a:pPr>
              <a:defRPr/>
            </a:pPr>
            <a:fld id="{1F8EC282-7790-4E51-B6E7-7F7BD9F3066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SR Page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6" name="Footer Placeholder 8"/>
          <p:cNvSpPr>
            <a:spLocks noGrp="1"/>
          </p:cNvSpPr>
          <p:nvPr>
            <p:ph type="ftr" sz="quarter" idx="3"/>
          </p:nvPr>
        </p:nvSpPr>
        <p:spPr>
          <a:xfrm>
            <a:off x="2005519" y="7391400"/>
            <a:ext cx="3617068" cy="367030"/>
          </a:xfrm>
          <a:prstGeom prst="rect">
            <a:avLst/>
          </a:prstGeom>
        </p:spPr>
        <p:txBody>
          <a:bodyPr vert="horz" lIns="101882" tIns="50941" rIns="101882" bIns="50941" rtlCol="0" anchor="ctr"/>
          <a:lstStyle>
            <a:lvl1pPr algn="ctr">
              <a:defRPr sz="1100">
                <a:solidFill>
                  <a:schemeClr val="tx1">
                    <a:tint val="75000"/>
                  </a:schemeClr>
                </a:solidFill>
              </a:defRPr>
            </a:lvl1pPr>
          </a:lstStyle>
          <a:p>
            <a:pPr algn="l"/>
            <a:r>
              <a:rPr lang="en-US" dirty="0" smtClean="0">
                <a:latin typeface="Tahoma" pitchFamily="34" charset="0"/>
                <a:ea typeface="Tahoma" pitchFamily="34" charset="0"/>
                <a:cs typeface="Tahoma" pitchFamily="34" charset="0"/>
              </a:rPr>
              <a:t>Compiled by the Center for Educational Effectiveness</a:t>
            </a:r>
          </a:p>
          <a:p>
            <a:endParaRPr lang="en-US" dirty="0"/>
          </a:p>
        </p:txBody>
      </p:sp>
      <p:sp>
        <p:nvSpPr>
          <p:cNvPr id="9"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pic>
        <p:nvPicPr>
          <p:cNvPr id="10" name="Picture 9" descr="Everett-Primary-Logo-RGB.jpg"/>
          <p:cNvPicPr>
            <a:picLocks noChangeAspect="1"/>
          </p:cNvPicPr>
          <p:nvPr userDrawn="1"/>
        </p:nvPicPr>
        <p:blipFill>
          <a:blip r:embed="rId2" cstate="print"/>
          <a:stretch>
            <a:fillRect/>
          </a:stretch>
        </p:blipFill>
        <p:spPr>
          <a:xfrm>
            <a:off x="314325" y="6855762"/>
            <a:ext cx="1688514" cy="715132"/>
          </a:xfrm>
          <a:prstGeom prst="rect">
            <a:avLst/>
          </a:prstGeom>
        </p:spPr>
      </p:pic>
      <p:pic>
        <p:nvPicPr>
          <p:cNvPr id="7" name="Picture 1"/>
          <p:cNvPicPr>
            <a:picLocks noChangeAspect="1" noChangeArrowheads="1"/>
          </p:cNvPicPr>
          <p:nvPr userDrawn="1"/>
        </p:nvPicPr>
        <p:blipFill>
          <a:blip r:embed="rId3" cstate="print"/>
          <a:srcRect/>
          <a:stretch>
            <a:fillRect/>
          </a:stretch>
        </p:blipFill>
        <p:spPr bwMode="auto">
          <a:xfrm>
            <a:off x="6056313" y="7375525"/>
            <a:ext cx="2457450" cy="200025"/>
          </a:xfrm>
          <a:prstGeom prst="rect">
            <a:avLst/>
          </a:prstGeom>
          <a:noFill/>
          <a:ln w="9525">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sp>
        <p:nvSpPr>
          <p:cNvPr id="4"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5" name="Footer Placeholder 8"/>
          <p:cNvSpPr txBox="1">
            <a:spLocks/>
          </p:cNvSpPr>
          <p:nvPr userDrawn="1"/>
        </p:nvSpPr>
        <p:spPr>
          <a:xfrm>
            <a:off x="2005519" y="7391400"/>
            <a:ext cx="3617068" cy="367030"/>
          </a:xfrm>
          <a:prstGeom prst="rect">
            <a:avLst/>
          </a:prstGeom>
        </p:spPr>
        <p:txBody>
          <a:bodyPr vert="horz" lIns="101882" tIns="50941" rIns="101882" bIns="50941" rtlCol="0" anchor="ctr"/>
          <a:lstStyle>
            <a:lvl1pPr algn="ctr">
              <a:defRPr sz="11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1">
                    <a:tint val="75000"/>
                  </a:schemeClr>
                </a:solidFill>
                <a:effectLst/>
                <a:uLnTx/>
                <a:uFillTx/>
                <a:latin typeface="Tahoma" pitchFamily="34" charset="0"/>
                <a:ea typeface="Tahoma" pitchFamily="34" charset="0"/>
                <a:cs typeface="Tahoma" pitchFamily="34" charset="0"/>
              </a:rPr>
              <a:t>Compiled by the Center for Educational Effectiveness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chemeClr val="tx1">
                  <a:tint val="75000"/>
                </a:schemeClr>
              </a:solidFill>
              <a:effectLst/>
              <a:uLnTx/>
              <a:uFillTx/>
              <a:latin typeface="Arial" charset="0"/>
              <a:ea typeface="+mn-ea"/>
              <a:cs typeface="Arial" charset="0"/>
            </a:endParaRPr>
          </a:p>
        </p:txBody>
      </p:sp>
      <p:pic>
        <p:nvPicPr>
          <p:cNvPr id="9" name="Picture 8" descr="Everett-Primary-Logo-RGB.jpg"/>
          <p:cNvPicPr>
            <a:picLocks noChangeAspect="1"/>
          </p:cNvPicPr>
          <p:nvPr userDrawn="1"/>
        </p:nvPicPr>
        <p:blipFill>
          <a:blip r:embed="rId2" cstate="print"/>
          <a:stretch>
            <a:fillRect/>
          </a:stretch>
        </p:blipFill>
        <p:spPr>
          <a:xfrm>
            <a:off x="314325" y="6855762"/>
            <a:ext cx="1688514" cy="715132"/>
          </a:xfrm>
          <a:prstGeom prst="rect">
            <a:avLst/>
          </a:prstGeom>
        </p:spPr>
      </p:pic>
      <p:pic>
        <p:nvPicPr>
          <p:cNvPr id="7" name="Picture 1"/>
          <p:cNvPicPr>
            <a:picLocks noChangeAspect="1" noChangeArrowheads="1"/>
          </p:cNvPicPr>
          <p:nvPr userDrawn="1"/>
        </p:nvPicPr>
        <p:blipFill>
          <a:blip r:embed="rId3" cstate="print"/>
          <a:srcRect/>
          <a:stretch>
            <a:fillRect/>
          </a:stretch>
        </p:blipFill>
        <p:spPr bwMode="auto">
          <a:xfrm>
            <a:off x="6056313" y="7375525"/>
            <a:ext cx="2457450" cy="200025"/>
          </a:xfrm>
          <a:prstGeom prst="rect">
            <a:avLst/>
          </a:prstGeom>
          <a:noFill/>
          <a:ln w="9525">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SR Page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6" name="Footer Placeholder 8"/>
          <p:cNvSpPr>
            <a:spLocks noGrp="1"/>
          </p:cNvSpPr>
          <p:nvPr>
            <p:ph type="ftr" sz="quarter" idx="3"/>
          </p:nvPr>
        </p:nvSpPr>
        <p:spPr>
          <a:xfrm>
            <a:off x="0" y="7213328"/>
            <a:ext cx="10058400" cy="545102"/>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smtClean="0">
                <a:solidFill>
                  <a:prstClr val="black">
                    <a:tint val="75000"/>
                  </a:prstClr>
                </a:solidFill>
                <a:latin typeface="Tahoma" pitchFamily="34" charset="0"/>
                <a:ea typeface="Tahoma" pitchFamily="34" charset="0"/>
                <a:cs typeface="Tahoma" pitchFamily="34" charset="0"/>
              </a:rPr>
              <a:t>Compiled by the Center for Educational Effectiveness </a:t>
            </a:r>
            <a:endParaRPr lang="en-US" dirty="0">
              <a:solidFill>
                <a:prstClr val="black">
                  <a:tint val="75000"/>
                </a:prstClr>
              </a:solidFill>
            </a:endParaRPr>
          </a:p>
        </p:txBody>
      </p:sp>
      <p:sp>
        <p:nvSpPr>
          <p:cNvPr id="9"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Everett-Primary-Logo-RGB.jpg"/>
          <p:cNvPicPr>
            <a:picLocks noChangeAspect="1"/>
          </p:cNvPicPr>
          <p:nvPr userDrawn="1"/>
        </p:nvPicPr>
        <p:blipFill>
          <a:blip r:embed="rId2"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23026834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solidFill>
                  <a:prstClr val="black">
                    <a:tint val="75000"/>
                  </a:prstClr>
                </a:solidFill>
              </a:rPr>
              <a:pPr/>
              <a:t>‹#›</a:t>
            </a:fld>
            <a:endParaRPr lang="en-US" dirty="0">
              <a:solidFill>
                <a:prstClr val="black">
                  <a:tint val="75000"/>
                </a:prstClr>
              </a:solidFill>
            </a:endParaRPr>
          </a:p>
        </p:txBody>
      </p:sp>
      <p:sp>
        <p:nvSpPr>
          <p:cNvPr id="4"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5" name="Footer Placeholder 8"/>
          <p:cNvSpPr txBox="1">
            <a:spLocks/>
          </p:cNvSpPr>
          <p:nvPr userDrawn="1"/>
        </p:nvSpPr>
        <p:spPr>
          <a:xfrm>
            <a:off x="0" y="7391400"/>
            <a:ext cx="10058400" cy="367030"/>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dirty="0" smtClean="0">
                <a:solidFill>
                  <a:prstClr val="black">
                    <a:tint val="75000"/>
                  </a:prstClr>
                </a:solidFill>
                <a:latin typeface="Tahoma" pitchFamily="34" charset="0"/>
                <a:ea typeface="Tahoma" pitchFamily="34" charset="0"/>
                <a:cs typeface="Tahoma" pitchFamily="34" charset="0"/>
              </a:rPr>
              <a:t>Compiled by Everett Public Schools - Assessment &amp; Research Department</a:t>
            </a:r>
            <a:endParaRPr lang="en-US" dirty="0" smtClean="0">
              <a:solidFill>
                <a:prstClr val="black">
                  <a:tint val="75000"/>
                </a:prstClr>
              </a:solidFill>
            </a:endParaRPr>
          </a:p>
          <a:p>
            <a:pPr>
              <a:defRPr/>
            </a:pPr>
            <a:endParaRPr lang="en-US" dirty="0">
              <a:solidFill>
                <a:prstClr val="black">
                  <a:tint val="75000"/>
                </a:prstClr>
              </a:solidFill>
            </a:endParaRPr>
          </a:p>
        </p:txBody>
      </p:sp>
      <p:pic>
        <p:nvPicPr>
          <p:cNvPr id="9" name="Picture 8" descr="Everett-Primary-Logo-RGB.jpg"/>
          <p:cNvPicPr>
            <a:picLocks noChangeAspect="1"/>
          </p:cNvPicPr>
          <p:nvPr userDrawn="1"/>
        </p:nvPicPr>
        <p:blipFill>
          <a:blip r:embed="rId2"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3499180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11" name="Rectangle 4"/>
          <p:cNvSpPr txBox="1">
            <a:spLocks noChangeArrowheads="1"/>
          </p:cNvSpPr>
          <p:nvPr userDrawn="1"/>
        </p:nvSpPr>
        <p:spPr>
          <a:xfrm>
            <a:off x="277654" y="1416304"/>
            <a:ext cx="9555480" cy="5829300"/>
          </a:xfrm>
          <a:prstGeom prst="rect">
            <a:avLst/>
          </a:prstGeom>
        </p:spPr>
        <p:txBody>
          <a:bodyPr lIns="101882" tIns="50941" rIns="101882" bIns="50941"/>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4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r>
              <a:rPr kumimoji="0" lang="en-US" sz="40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
            </a:r>
            <a:br>
              <a:rPr kumimoji="0" lang="en-US" sz="40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br>
            <a:endParaRPr kumimoji="0" lang="en-US" sz="3600" b="1" i="1"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p:txBody>
      </p:sp>
      <p:sp>
        <p:nvSpPr>
          <p:cNvPr id="17" name="Footer Placeholder 8"/>
          <p:cNvSpPr>
            <a:spLocks noGrp="1"/>
          </p:cNvSpPr>
          <p:nvPr>
            <p:ph type="ftr" sz="quarter" idx="3"/>
          </p:nvPr>
        </p:nvSpPr>
        <p:spPr>
          <a:xfrm>
            <a:off x="2005519" y="7391400"/>
            <a:ext cx="3617068" cy="367030"/>
          </a:xfrm>
          <a:prstGeom prst="rect">
            <a:avLst/>
          </a:prstGeom>
        </p:spPr>
        <p:txBody>
          <a:bodyPr vert="horz" lIns="101882" tIns="50941" rIns="101882" bIns="50941" rtlCol="0" anchor="ctr"/>
          <a:lstStyle>
            <a:lvl1pPr algn="ctr">
              <a:defRPr sz="1100">
                <a:solidFill>
                  <a:schemeClr val="tx1">
                    <a:tint val="75000"/>
                  </a:schemeClr>
                </a:solidFill>
              </a:defRPr>
            </a:lvl1pPr>
          </a:lstStyle>
          <a:p>
            <a:pPr algn="l"/>
            <a:r>
              <a:rPr lang="en-US" dirty="0" smtClean="0">
                <a:latin typeface="Tahoma" pitchFamily="34" charset="0"/>
                <a:ea typeface="Tahoma" pitchFamily="34" charset="0"/>
                <a:cs typeface="Tahoma" pitchFamily="34" charset="0"/>
              </a:rPr>
              <a:t>Compiled by the Center for Educational Effectiveness</a:t>
            </a:r>
          </a:p>
          <a:p>
            <a:endParaRPr lang="en-US" dirty="0"/>
          </a:p>
        </p:txBody>
      </p:sp>
      <p:sp>
        <p:nvSpPr>
          <p:cNvPr id="1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pPr/>
              <a:t>‹#›</a:t>
            </a:fld>
            <a:endParaRPr lang="en-US" dirty="0"/>
          </a:p>
        </p:txBody>
      </p:sp>
      <p:cxnSp>
        <p:nvCxnSpPr>
          <p:cNvPr id="8" name="Straight Connector 7"/>
          <p:cNvCxnSpPr/>
          <p:nvPr userDrawn="1"/>
        </p:nvCxnSpPr>
        <p:spPr>
          <a:xfrm>
            <a:off x="0" y="7599680"/>
            <a:ext cx="10058400" cy="0"/>
          </a:xfrm>
          <a:prstGeom prst="line">
            <a:avLst/>
          </a:prstGeom>
          <a:ln w="38100" cmpd="thickThin">
            <a:solidFill>
              <a:srgbClr val="00447C"/>
            </a:solidFill>
          </a:ln>
        </p:spPr>
        <p:style>
          <a:lnRef idx="1">
            <a:schemeClr val="accent1"/>
          </a:lnRef>
          <a:fillRef idx="0">
            <a:schemeClr val="accent1"/>
          </a:fillRef>
          <a:effectRef idx="0">
            <a:schemeClr val="accent1"/>
          </a:effectRef>
          <a:fontRef idx="minor">
            <a:schemeClr val="tx1"/>
          </a:fontRef>
        </p:style>
      </p:cxnSp>
      <p:pic>
        <p:nvPicPr>
          <p:cNvPr id="9" name="Picture 8" descr="Everett-Primary-Logo-RGB.jpg"/>
          <p:cNvPicPr>
            <a:picLocks noChangeAspect="1"/>
          </p:cNvPicPr>
          <p:nvPr userDrawn="1"/>
        </p:nvPicPr>
        <p:blipFill>
          <a:blip r:embed="rId4" cstate="print"/>
          <a:stretch>
            <a:fillRect/>
          </a:stretch>
        </p:blipFill>
        <p:spPr>
          <a:xfrm>
            <a:off x="314325" y="6855762"/>
            <a:ext cx="1688514" cy="715132"/>
          </a:xfrm>
          <a:prstGeom prst="rect">
            <a:avLst/>
          </a:prstGeom>
        </p:spPr>
      </p:pic>
      <p:pic>
        <p:nvPicPr>
          <p:cNvPr id="10" name="Picture 1"/>
          <p:cNvPicPr>
            <a:picLocks noChangeAspect="1" noChangeArrowheads="1"/>
          </p:cNvPicPr>
          <p:nvPr userDrawn="1"/>
        </p:nvPicPr>
        <p:blipFill>
          <a:blip r:embed="rId5" cstate="print"/>
          <a:srcRect/>
          <a:stretch>
            <a:fillRect/>
          </a:stretch>
        </p:blipFill>
        <p:spPr bwMode="auto">
          <a:xfrm>
            <a:off x="6056313" y="7375525"/>
            <a:ext cx="2457450" cy="200025"/>
          </a:xfrm>
          <a:prstGeom prst="rect">
            <a:avLst/>
          </a:prstGeom>
          <a:noFill/>
          <a:ln w="9525">
            <a:miter lim="800000"/>
            <a:headEnd/>
            <a:tailEnd/>
          </a:ln>
          <a:effectLst/>
        </p:spPr>
      </p:pic>
    </p:spTree>
  </p:cSld>
  <p:clrMap bg1="lt1" tx1="dk1" bg2="lt2" tx2="dk2" accent1="accent1" accent2="accent2" accent3="accent3" accent4="accent4" accent5="accent5" accent6="accent6" hlink="hlink" folHlink="folHlink"/>
  <p:sldLayoutIdLst>
    <p:sldLayoutId id="2147484181" r:id="rId1"/>
    <p:sldLayoutId id="2147484182" r:id="rId2"/>
  </p:sldLayoutIdLst>
  <p:hf hdr="0" ftr="0" dt="0"/>
  <p:txStyles>
    <p:title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Tahoma" pitchFamily="34" charset="0"/>
          <a:ea typeface="Tahoma" pitchFamily="34" charset="0"/>
          <a:cs typeface="Tahoma" pitchFamily="34" charset="0"/>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0"/>
            <a:ext cx="9052560" cy="1076566"/>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11" name="Rectangle 4"/>
          <p:cNvSpPr txBox="1">
            <a:spLocks noChangeArrowheads="1"/>
          </p:cNvSpPr>
          <p:nvPr userDrawn="1"/>
        </p:nvSpPr>
        <p:spPr>
          <a:xfrm>
            <a:off x="277654" y="1416304"/>
            <a:ext cx="9555480" cy="5829300"/>
          </a:xfrm>
          <a:prstGeom prst="rect">
            <a:avLst/>
          </a:prstGeom>
        </p:spPr>
        <p:txBody>
          <a:bodyPr lIns="101882" tIns="50941" rIns="101882" bIns="50941"/>
          <a:lstStyle/>
          <a:p>
            <a:pPr algn="ctr" defTabSz="1018824" fontAlgn="auto">
              <a:spcAft>
                <a:spcPts val="0"/>
              </a:spcAft>
              <a:defRPr/>
            </a:pPr>
            <a:r>
              <a:rPr lang="en-US" sz="4000" dirty="0" smtClean="0">
                <a:solidFill>
                  <a:prstClr val="black"/>
                </a:solidFill>
                <a:latin typeface="Tahoma" pitchFamily="34" charset="0"/>
                <a:ea typeface="Tahoma" pitchFamily="34" charset="0"/>
                <a:cs typeface="Tahoma" pitchFamily="34" charset="0"/>
              </a:rPr>
              <a:t/>
            </a:r>
            <a:br>
              <a:rPr lang="en-US" sz="4000" dirty="0" smtClean="0">
                <a:solidFill>
                  <a:prstClr val="black"/>
                </a:solidFill>
                <a:latin typeface="Tahoma" pitchFamily="34" charset="0"/>
                <a:ea typeface="Tahoma" pitchFamily="34" charset="0"/>
                <a:cs typeface="Tahoma" pitchFamily="34" charset="0"/>
              </a:rPr>
            </a:br>
            <a:r>
              <a:rPr lang="en-US" sz="4000" b="1" i="1" dirty="0" smtClean="0">
                <a:solidFill>
                  <a:prstClr val="black"/>
                </a:solidFill>
                <a:latin typeface="Tahoma" pitchFamily="34" charset="0"/>
                <a:ea typeface="Tahoma" pitchFamily="34" charset="0"/>
                <a:cs typeface="Tahoma" pitchFamily="34" charset="0"/>
              </a:rPr>
              <a:t/>
            </a:r>
            <a:br>
              <a:rPr lang="en-US" sz="4000" b="1" i="1" dirty="0" smtClean="0">
                <a:solidFill>
                  <a:prstClr val="black"/>
                </a:solidFill>
                <a:latin typeface="Tahoma" pitchFamily="34" charset="0"/>
                <a:ea typeface="Tahoma" pitchFamily="34" charset="0"/>
                <a:cs typeface="Tahoma" pitchFamily="34" charset="0"/>
              </a:rPr>
            </a:br>
            <a:endParaRPr lang="en-US" sz="3600" b="1" i="1" dirty="0" smtClean="0">
              <a:solidFill>
                <a:prstClr val="black"/>
              </a:solidFill>
              <a:latin typeface="Tahoma" pitchFamily="34" charset="0"/>
              <a:ea typeface="Tahoma" pitchFamily="34" charset="0"/>
              <a:cs typeface="Tahoma" pitchFamily="34" charset="0"/>
            </a:endParaRPr>
          </a:p>
        </p:txBody>
      </p:sp>
      <p:sp>
        <p:nvSpPr>
          <p:cNvPr id="17" name="Footer Placeholder 8"/>
          <p:cNvSpPr>
            <a:spLocks noGrp="1"/>
          </p:cNvSpPr>
          <p:nvPr>
            <p:ph type="ftr" sz="quarter" idx="3"/>
          </p:nvPr>
        </p:nvSpPr>
        <p:spPr>
          <a:xfrm>
            <a:off x="0" y="7213328"/>
            <a:ext cx="10058400" cy="545102"/>
          </a:xfrm>
          <a:prstGeom prst="rect">
            <a:avLst/>
          </a:prstGeom>
        </p:spPr>
        <p:txBody>
          <a:bodyPr vert="horz" lIns="101882" tIns="50941" rIns="101882" bIns="50941" rtlCol="0" anchor="ctr"/>
          <a:lstStyle>
            <a:lvl1pPr algn="ctr">
              <a:defRPr sz="1100">
                <a:solidFill>
                  <a:schemeClr val="tx1">
                    <a:tint val="75000"/>
                  </a:schemeClr>
                </a:solidFill>
              </a:defRPr>
            </a:lvl1pPr>
          </a:lstStyle>
          <a:p>
            <a:r>
              <a:rPr lang="en-US" smtClean="0">
                <a:solidFill>
                  <a:prstClr val="black">
                    <a:tint val="75000"/>
                  </a:prstClr>
                </a:solidFill>
                <a:latin typeface="Tahoma" pitchFamily="34" charset="0"/>
                <a:ea typeface="Tahoma" pitchFamily="34" charset="0"/>
                <a:cs typeface="Tahoma" pitchFamily="34" charset="0"/>
              </a:rPr>
              <a:t>Compiled by the Center for Educational Effectiveness </a:t>
            </a:r>
            <a:endParaRPr lang="en-US" dirty="0">
              <a:solidFill>
                <a:prstClr val="black">
                  <a:tint val="75000"/>
                </a:prstClr>
              </a:solidFill>
            </a:endParaRPr>
          </a:p>
        </p:txBody>
      </p:sp>
      <p:sp>
        <p:nvSpPr>
          <p:cNvPr id="18" name="Slide Number Placeholder 9"/>
          <p:cNvSpPr>
            <a:spLocks noGrp="1"/>
          </p:cNvSpPr>
          <p:nvPr>
            <p:ph type="sldNum" sz="quarter" idx="4"/>
          </p:nvPr>
        </p:nvSpPr>
        <p:spPr>
          <a:xfrm>
            <a:off x="8717280" y="7254241"/>
            <a:ext cx="1064434" cy="413808"/>
          </a:xfrm>
          <a:prstGeom prst="rect">
            <a:avLst/>
          </a:prstGeom>
        </p:spPr>
        <p:txBody>
          <a:bodyPr vert="horz" lIns="101882" tIns="50941" rIns="101882" bIns="50941" rtlCol="0" anchor="ctr"/>
          <a:lstStyle>
            <a:lvl1pPr algn="r">
              <a:defRPr sz="1100" baseline="0">
                <a:solidFill>
                  <a:schemeClr val="tx1">
                    <a:tint val="75000"/>
                  </a:schemeClr>
                </a:solidFill>
                <a:latin typeface="Tahoma" pitchFamily="34" charset="0"/>
              </a:defRPr>
            </a:lvl1pPr>
          </a:lstStyle>
          <a:p>
            <a:fld id="{B999F817-F5D2-4A26-96AD-1211DCAE6C1D}"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0" y="7599680"/>
            <a:ext cx="10058400" cy="0"/>
          </a:xfrm>
          <a:prstGeom prst="line">
            <a:avLst/>
          </a:prstGeom>
          <a:ln w="38100" cmpd="thickThin">
            <a:solidFill>
              <a:srgbClr val="00447C"/>
            </a:solidFill>
          </a:ln>
        </p:spPr>
        <p:style>
          <a:lnRef idx="1">
            <a:schemeClr val="accent1"/>
          </a:lnRef>
          <a:fillRef idx="0">
            <a:schemeClr val="accent1"/>
          </a:fillRef>
          <a:effectRef idx="0">
            <a:schemeClr val="accent1"/>
          </a:effectRef>
          <a:fontRef idx="minor">
            <a:schemeClr val="tx1"/>
          </a:fontRef>
        </p:style>
      </p:cxnSp>
      <p:pic>
        <p:nvPicPr>
          <p:cNvPr id="9" name="Picture 8" descr="Everett-Primary-Logo-RGB.jpg"/>
          <p:cNvPicPr>
            <a:picLocks noChangeAspect="1"/>
          </p:cNvPicPr>
          <p:nvPr userDrawn="1"/>
        </p:nvPicPr>
        <p:blipFill>
          <a:blip r:embed="rId4" cstate="print"/>
          <a:stretch>
            <a:fillRect/>
          </a:stretch>
        </p:blipFill>
        <p:spPr>
          <a:xfrm>
            <a:off x="314325" y="6855762"/>
            <a:ext cx="1688514" cy="715132"/>
          </a:xfrm>
          <a:prstGeom prst="rect">
            <a:avLst/>
          </a:prstGeom>
        </p:spPr>
      </p:pic>
    </p:spTree>
    <p:extLst>
      <p:ext uri="{BB962C8B-B14F-4D97-AF65-F5344CB8AC3E}">
        <p14:creationId xmlns:p14="http://schemas.microsoft.com/office/powerpoint/2010/main" val="1036329654"/>
      </p:ext>
    </p:extLst>
  </p:cSld>
  <p:clrMap bg1="lt1" tx1="dk1" bg2="lt2" tx2="dk2" accent1="accent1" accent2="accent2" accent3="accent3" accent4="accent4" accent5="accent5" accent6="accent6" hlink="hlink" folHlink="folHlink"/>
  <p:sldLayoutIdLst>
    <p:sldLayoutId id="2147484184" r:id="rId1"/>
    <p:sldLayoutId id="2147484185" r:id="rId2"/>
  </p:sldLayoutIdLst>
  <p:timing>
    <p:tnLst>
      <p:par>
        <p:cTn id="1" dur="indefinite" restart="never" nodeType="tmRoot"/>
      </p:par>
    </p:tnLst>
  </p:timing>
  <p:hf hdr="0" ftr="0" dt="0"/>
  <p:txStyles>
    <p:title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Tahoma" pitchFamily="34" charset="0"/>
          <a:ea typeface="Tahoma" pitchFamily="34" charset="0"/>
          <a:cs typeface="Tahoma" pitchFamily="34" charset="0"/>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7.emf"/></Relationships>
</file>

<file path=ppt/slides/_rels/slide2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9.emf"/></Relationships>
</file>

<file path=ppt/slides/_rels/slide2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7.emf"/><Relationship Id="rId5" Type="http://schemas.openxmlformats.org/officeDocument/2006/relationships/image" Target="../media/image62.emf"/><Relationship Id="rId4" Type="http://schemas.openxmlformats.org/officeDocument/2006/relationships/image" Target="../media/image61.emf"/></Relationships>
</file>

<file path=ppt/slides/_rels/slide2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4.emf"/></Relationships>
</file>

<file path=ppt/slides/_rels/slide2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6.emf"/></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verett SOSR Report Header-01.png"/>
          <p:cNvPicPr>
            <a:picLocks noChangeAspect="1"/>
          </p:cNvPicPr>
          <p:nvPr/>
        </p:nvPicPr>
        <p:blipFill>
          <a:blip r:embed="rId3" cstate="print"/>
          <a:srcRect/>
          <a:stretch>
            <a:fillRect/>
          </a:stretch>
        </p:blipFill>
        <p:spPr bwMode="auto">
          <a:xfrm>
            <a:off x="0" y="0"/>
            <a:ext cx="10046177" cy="4663440"/>
          </a:xfrm>
          <a:prstGeom prst="rect">
            <a:avLst/>
          </a:prstGeom>
          <a:noFill/>
          <a:ln w="9525">
            <a:noFill/>
            <a:miter lim="800000"/>
            <a:headEnd/>
            <a:tailEnd/>
          </a:ln>
        </p:spPr>
      </p:pic>
      <p:sp>
        <p:nvSpPr>
          <p:cNvPr id="69636" name="Rectangle 4"/>
          <p:cNvSpPr>
            <a:spLocks noGrp="1" noChangeArrowheads="1"/>
          </p:cNvSpPr>
          <p:nvPr>
            <p:ph type="title"/>
          </p:nvPr>
        </p:nvSpPr>
        <p:spPr>
          <a:xfrm>
            <a:off x="277654" y="1416304"/>
            <a:ext cx="9555480" cy="5829300"/>
          </a:xfrm>
        </p:spPr>
        <p:txBody>
          <a:bodyPr/>
          <a:lstStyle/>
          <a:p>
            <a:pPr eaLnBrk="1" hangingPunct="1">
              <a:defRPr/>
            </a:pPr>
            <a:r>
              <a:rPr lang="en-US" sz="4000" b="1" i="1" dirty="0"/>
              <a:t/>
            </a:r>
            <a:br>
              <a:rPr lang="en-US" sz="4000" b="1" i="1" dirty="0"/>
            </a:br>
            <a:endParaRPr lang="en-US" i="1" dirty="0" smtClean="0"/>
          </a:p>
        </p:txBody>
      </p:sp>
      <p:sp>
        <p:nvSpPr>
          <p:cNvPr id="3075" name="TextBox 2"/>
          <p:cNvSpPr txBox="1">
            <a:spLocks noChangeArrowheads="1"/>
          </p:cNvSpPr>
          <p:nvPr/>
        </p:nvSpPr>
        <p:spPr bwMode="auto">
          <a:xfrm>
            <a:off x="3720832" y="4831454"/>
            <a:ext cx="2669121" cy="533764"/>
          </a:xfrm>
          <a:prstGeom prst="rect">
            <a:avLst/>
          </a:prstGeom>
          <a:noFill/>
          <a:ln w="9525">
            <a:noFill/>
            <a:miter lim="800000"/>
            <a:headEnd/>
            <a:tailEnd/>
          </a:ln>
        </p:spPr>
        <p:txBody>
          <a:bodyPr wrap="none" lIns="101882" tIns="50941" rIns="101882" bIns="50941">
            <a:spAutoFit/>
          </a:bodyPr>
          <a:lstStyle/>
          <a:p>
            <a:pPr algn="ctr"/>
            <a:r>
              <a:rPr lang="en-US" sz="2800" dirty="0" smtClean="0">
                <a:latin typeface="Tahoma" pitchFamily="34" charset="0"/>
                <a:ea typeface="Tahoma" pitchFamily="34" charset="0"/>
                <a:cs typeface="Tahoma" pitchFamily="34" charset="0"/>
              </a:rPr>
              <a:t>March 14, 2016</a:t>
            </a:r>
          </a:p>
        </p:txBody>
      </p:sp>
      <p:sp>
        <p:nvSpPr>
          <p:cNvPr id="14" name="Rectangle 13"/>
          <p:cNvSpPr/>
          <p:nvPr/>
        </p:nvSpPr>
        <p:spPr>
          <a:xfrm>
            <a:off x="138403" y="214550"/>
            <a:ext cx="7275249" cy="2403507"/>
          </a:xfrm>
          <a:prstGeom prst="rect">
            <a:avLst/>
          </a:prstGeom>
        </p:spPr>
        <p:txBody>
          <a:bodyPr wrap="square" lIns="101882" tIns="50941" rIns="101882" bIns="50941">
            <a:spAutoFit/>
          </a:bodyPr>
          <a:lstStyle/>
          <a:p>
            <a:pPr>
              <a:spcAft>
                <a:spcPts val="2674"/>
              </a:spcAft>
            </a:pPr>
            <a:r>
              <a:rPr lang="en-US" sz="4000" dirty="0" smtClean="0">
                <a:solidFill>
                  <a:schemeClr val="bg1"/>
                </a:solidFill>
                <a:latin typeface="Tahoma" pitchFamily="34" charset="0"/>
                <a:ea typeface="Tahoma" pitchFamily="34" charset="0"/>
                <a:cs typeface="Tahoma" pitchFamily="34" charset="0"/>
              </a:rPr>
              <a:t>STATE OF SCHOOL REVIEW</a:t>
            </a:r>
          </a:p>
          <a:p>
            <a:r>
              <a:rPr lang="en-US" sz="4000" i="1" dirty="0" smtClean="0">
                <a:solidFill>
                  <a:schemeClr val="bg1"/>
                </a:solidFill>
                <a:latin typeface="Tahoma" pitchFamily="34" charset="0"/>
                <a:ea typeface="Tahoma" pitchFamily="34" charset="0"/>
                <a:cs typeface="Tahoma" pitchFamily="34" charset="0"/>
              </a:rPr>
              <a:t>Everett Public Schools</a:t>
            </a:r>
            <a:r>
              <a:rPr lang="en-US" sz="3600" b="1" i="1" dirty="0" smtClean="0"/>
              <a:t/>
            </a:r>
            <a:br>
              <a:rPr lang="en-US" sz="3600" b="1" i="1" dirty="0" smtClean="0"/>
            </a:br>
            <a:r>
              <a:rPr lang="en-US" sz="2000" b="1" dirty="0" smtClean="0"/>
              <a:t/>
            </a:r>
            <a:br>
              <a:rPr lang="en-US" sz="2000" b="1" dirty="0" smtClean="0"/>
            </a:br>
            <a:endParaRPr lang="en-US" dirty="0"/>
          </a:p>
        </p:txBody>
      </p:sp>
      <p:sp>
        <p:nvSpPr>
          <p:cNvPr id="11" name="TextBox 2"/>
          <p:cNvSpPr txBox="1">
            <a:spLocks noChangeArrowheads="1"/>
          </p:cNvSpPr>
          <p:nvPr/>
        </p:nvSpPr>
        <p:spPr bwMode="auto">
          <a:xfrm>
            <a:off x="2688254" y="4159560"/>
            <a:ext cx="4734279" cy="656875"/>
          </a:xfrm>
          <a:prstGeom prst="rect">
            <a:avLst/>
          </a:prstGeom>
          <a:noFill/>
          <a:ln w="9525">
            <a:noFill/>
            <a:miter lim="800000"/>
            <a:headEnd/>
            <a:tailEnd/>
          </a:ln>
        </p:spPr>
        <p:txBody>
          <a:bodyPr wrap="square" lIns="101882" tIns="50941" rIns="101882" bIns="50941">
            <a:spAutoFit/>
          </a:bodyPr>
          <a:lstStyle/>
          <a:p>
            <a:pPr algn="ctr"/>
            <a:r>
              <a:rPr lang="en-US" sz="3600" dirty="0" smtClean="0">
                <a:latin typeface="Tahoma" pitchFamily="34" charset="0"/>
                <a:ea typeface="Tahoma" pitchFamily="34" charset="0"/>
                <a:cs typeface="Tahoma" pitchFamily="34" charset="0"/>
              </a:rPr>
              <a:t>Garfield Elementary</a:t>
            </a:r>
          </a:p>
        </p:txBody>
      </p:sp>
      <p:sp>
        <p:nvSpPr>
          <p:cNvPr id="2" name="Slide Number Placeholder 1"/>
          <p:cNvSpPr>
            <a:spLocks noGrp="1"/>
          </p:cNvSpPr>
          <p:nvPr>
            <p:ph type="sldNum" sz="quarter" idx="4"/>
          </p:nvPr>
        </p:nvSpPr>
        <p:spPr/>
        <p:txBody>
          <a:bodyPr/>
          <a:lstStyle/>
          <a:p>
            <a:fld id="{B999F817-F5D2-4A26-96AD-1211DCAE6C1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4th Grade MATH </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10</a:t>
            </a:fld>
            <a:endParaRPr lang="en-US" dirty="0"/>
          </a:p>
        </p:txBody>
      </p:sp>
      <p:pic>
        <p:nvPicPr>
          <p:cNvPr id="10" name="Picture 1"/>
          <p:cNvPicPr>
            <a:picLocks noChangeAspect="1" noChangeArrowheads="1"/>
          </p:cNvPicPr>
          <p:nvPr/>
        </p:nvPicPr>
        <p:blipFill>
          <a:blip r:embed="rId3" cstate="print"/>
          <a:srcRect/>
          <a:stretch>
            <a:fillRect/>
          </a:stretch>
        </p:blipFill>
        <p:spPr bwMode="auto">
          <a:xfrm>
            <a:off x="320675" y="892175"/>
            <a:ext cx="4678363" cy="2859088"/>
          </a:xfrm>
          <a:prstGeom prst="rect">
            <a:avLst/>
          </a:prstGeom>
          <a:noFill/>
          <a:ln w="9525">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5053013" y="882650"/>
            <a:ext cx="4684712" cy="2878138"/>
          </a:xfrm>
          <a:prstGeom prst="rect">
            <a:avLst/>
          </a:prstGeom>
          <a:noFill/>
          <a:ln w="9525">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314325" y="3881438"/>
            <a:ext cx="4673600" cy="2868612"/>
          </a:xfrm>
          <a:prstGeom prst="rect">
            <a:avLst/>
          </a:prstGeom>
          <a:noFill/>
          <a:ln w="9525">
            <a:miter lim="800000"/>
            <a:headEnd/>
            <a:tailEnd/>
          </a:ln>
          <a:effectLst/>
        </p:spPr>
      </p:pic>
      <p:pic>
        <p:nvPicPr>
          <p:cNvPr id="9" name="Picture 4"/>
          <p:cNvPicPr>
            <a:picLocks noChangeAspect="1" noChangeArrowheads="1"/>
          </p:cNvPicPr>
          <p:nvPr/>
        </p:nvPicPr>
        <p:blipFill>
          <a:blip r:embed="rId6" cstate="print"/>
          <a:srcRect/>
          <a:stretch>
            <a:fillRect/>
          </a:stretch>
        </p:blipFill>
        <p:spPr bwMode="auto">
          <a:xfrm>
            <a:off x="5056188" y="3881438"/>
            <a:ext cx="4673600" cy="2868612"/>
          </a:xfrm>
          <a:prstGeom prst="rect">
            <a:avLst/>
          </a:prstGeom>
          <a:noFill/>
          <a:ln w="9525">
            <a:miter lim="800000"/>
            <a:headEnd/>
            <a:tailEnd/>
          </a:ln>
          <a:effectLst/>
        </p:spPr>
      </p:pic>
      <p:sp>
        <p:nvSpPr>
          <p:cNvPr id="13" name="Oval 12"/>
          <p:cNvSpPr/>
          <p:nvPr/>
        </p:nvSpPr>
        <p:spPr>
          <a:xfrm>
            <a:off x="8885857" y="2171372"/>
            <a:ext cx="651546" cy="5449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603812" y="4827495"/>
            <a:ext cx="820270" cy="3899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21880" y="1750156"/>
            <a:ext cx="651546" cy="5449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5th Grade MATH </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11</a:t>
            </a:fld>
            <a:endParaRPr lang="en-US" dirty="0"/>
          </a:p>
        </p:txBody>
      </p:sp>
      <p:pic>
        <p:nvPicPr>
          <p:cNvPr id="10" name="Picture 1"/>
          <p:cNvPicPr>
            <a:picLocks noChangeAspect="1" noChangeArrowheads="1"/>
          </p:cNvPicPr>
          <p:nvPr/>
        </p:nvPicPr>
        <p:blipFill>
          <a:blip r:embed="rId3" cstate="print"/>
          <a:srcRect/>
          <a:stretch>
            <a:fillRect/>
          </a:stretch>
        </p:blipFill>
        <p:spPr bwMode="auto">
          <a:xfrm>
            <a:off x="320675" y="892175"/>
            <a:ext cx="4678363" cy="2859088"/>
          </a:xfrm>
          <a:prstGeom prst="rect">
            <a:avLst/>
          </a:prstGeom>
          <a:noFill/>
          <a:ln w="9525">
            <a:miter lim="800000"/>
            <a:headEnd/>
            <a:tailEnd/>
          </a:ln>
          <a:effectLst/>
        </p:spPr>
      </p:pic>
      <p:pic>
        <p:nvPicPr>
          <p:cNvPr id="11" name="Picture 2"/>
          <p:cNvPicPr>
            <a:picLocks noChangeAspect="1" noChangeArrowheads="1"/>
          </p:cNvPicPr>
          <p:nvPr/>
        </p:nvPicPr>
        <p:blipFill>
          <a:blip r:embed="rId4" cstate="print"/>
          <a:srcRect/>
          <a:stretch>
            <a:fillRect/>
          </a:stretch>
        </p:blipFill>
        <p:spPr bwMode="auto">
          <a:xfrm>
            <a:off x="5060950" y="882650"/>
            <a:ext cx="4684713" cy="2878138"/>
          </a:xfrm>
          <a:prstGeom prst="rect">
            <a:avLst/>
          </a:prstGeom>
          <a:noFill/>
          <a:ln w="9525">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314325" y="3881438"/>
            <a:ext cx="4673600" cy="2868612"/>
          </a:xfrm>
          <a:prstGeom prst="rect">
            <a:avLst/>
          </a:prstGeom>
          <a:noFill/>
          <a:ln w="9525">
            <a:miter lim="800000"/>
            <a:headEnd/>
            <a:tailEnd/>
          </a:ln>
          <a:effectLst/>
        </p:spPr>
      </p:pic>
      <p:pic>
        <p:nvPicPr>
          <p:cNvPr id="9" name="Picture 4"/>
          <p:cNvPicPr>
            <a:picLocks noChangeAspect="1" noChangeArrowheads="1"/>
          </p:cNvPicPr>
          <p:nvPr/>
        </p:nvPicPr>
        <p:blipFill>
          <a:blip r:embed="rId6" cstate="print"/>
          <a:srcRect/>
          <a:stretch>
            <a:fillRect/>
          </a:stretch>
        </p:blipFill>
        <p:spPr bwMode="auto">
          <a:xfrm>
            <a:off x="5070475" y="3881438"/>
            <a:ext cx="4673600" cy="2868612"/>
          </a:xfrm>
          <a:prstGeom prst="rect">
            <a:avLst/>
          </a:prstGeom>
          <a:noFill/>
          <a:ln w="9525">
            <a:miter lim="800000"/>
            <a:headEnd/>
            <a:tailEnd/>
          </a:ln>
          <a:effectLst/>
        </p:spPr>
      </p:pic>
      <p:sp>
        <p:nvSpPr>
          <p:cNvPr id="8" name="Oval 7"/>
          <p:cNvSpPr/>
          <p:nvPr/>
        </p:nvSpPr>
        <p:spPr>
          <a:xfrm>
            <a:off x="4184669" y="2554357"/>
            <a:ext cx="563550" cy="978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651493" y="5067689"/>
            <a:ext cx="705354" cy="2480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33268" y="4744960"/>
            <a:ext cx="833338" cy="4840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11988" y="4987007"/>
            <a:ext cx="784721" cy="430401"/>
          </a:xfrm>
          <a:prstGeom prst="line">
            <a:avLst/>
          </a:prstGeom>
          <a:ln>
            <a:solidFill>
              <a:srgbClr val="00447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5th Grade SCIENCE</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12</a:t>
            </a:fld>
            <a:endParaRPr lang="en-US" dirty="0"/>
          </a:p>
        </p:txBody>
      </p:sp>
      <p:pic>
        <p:nvPicPr>
          <p:cNvPr id="12" name="Picture 1"/>
          <p:cNvPicPr>
            <a:picLocks noChangeAspect="1" noChangeArrowheads="1"/>
          </p:cNvPicPr>
          <p:nvPr/>
        </p:nvPicPr>
        <p:blipFill>
          <a:blip r:embed="rId3" cstate="print"/>
          <a:srcRect/>
          <a:stretch>
            <a:fillRect/>
          </a:stretch>
        </p:blipFill>
        <p:spPr bwMode="auto">
          <a:xfrm>
            <a:off x="309563" y="892175"/>
            <a:ext cx="4684712" cy="2859088"/>
          </a:xfrm>
          <a:prstGeom prst="rect">
            <a:avLst/>
          </a:prstGeom>
          <a:noFill/>
          <a:ln w="9525">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5054600" y="887413"/>
            <a:ext cx="4684713" cy="2867025"/>
          </a:xfrm>
          <a:prstGeom prst="rect">
            <a:avLst/>
          </a:prstGeom>
          <a:noFill/>
          <a:ln w="9525">
            <a:miter lim="800000"/>
            <a:headEnd/>
            <a:tailEnd/>
          </a:ln>
          <a:effectLst/>
        </p:spPr>
      </p:pic>
      <p:pic>
        <p:nvPicPr>
          <p:cNvPr id="10" name="Picture 3"/>
          <p:cNvPicPr>
            <a:picLocks noChangeAspect="1" noChangeArrowheads="1"/>
          </p:cNvPicPr>
          <p:nvPr/>
        </p:nvPicPr>
        <p:blipFill>
          <a:blip r:embed="rId5" cstate="print"/>
          <a:srcRect/>
          <a:stretch>
            <a:fillRect/>
          </a:stretch>
        </p:blipFill>
        <p:spPr bwMode="auto">
          <a:xfrm>
            <a:off x="309563" y="3886200"/>
            <a:ext cx="4670425" cy="2859088"/>
          </a:xfrm>
          <a:prstGeom prst="rect">
            <a:avLst/>
          </a:prstGeom>
          <a:noFill/>
          <a:ln w="9525">
            <a:miter lim="800000"/>
            <a:headEnd/>
            <a:tailEnd/>
          </a:ln>
          <a:effectLst/>
        </p:spPr>
      </p:pic>
      <p:pic>
        <p:nvPicPr>
          <p:cNvPr id="11" name="Picture 4"/>
          <p:cNvPicPr>
            <a:picLocks noChangeAspect="1" noChangeArrowheads="1"/>
          </p:cNvPicPr>
          <p:nvPr/>
        </p:nvPicPr>
        <p:blipFill>
          <a:blip r:embed="rId6" cstate="print"/>
          <a:srcRect/>
          <a:stretch>
            <a:fillRect/>
          </a:stretch>
        </p:blipFill>
        <p:spPr bwMode="auto">
          <a:xfrm>
            <a:off x="5048250" y="3886200"/>
            <a:ext cx="4683125" cy="2857500"/>
          </a:xfrm>
          <a:prstGeom prst="rect">
            <a:avLst/>
          </a:prstGeom>
          <a:noFill/>
          <a:ln w="9525">
            <a:miter lim="800000"/>
            <a:headEnd/>
            <a:tailEnd/>
          </a:ln>
          <a:effectLst/>
        </p:spPr>
      </p:pic>
      <p:sp>
        <p:nvSpPr>
          <p:cNvPr id="8" name="Oval 7"/>
          <p:cNvSpPr/>
          <p:nvPr/>
        </p:nvSpPr>
        <p:spPr>
          <a:xfrm>
            <a:off x="4164495" y="2564296"/>
            <a:ext cx="563550" cy="978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59078" y="1208328"/>
            <a:ext cx="602974" cy="12863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p:cNvSpPr/>
          <p:nvPr/>
        </p:nvSpPr>
        <p:spPr>
          <a:xfrm>
            <a:off x="4266752" y="4643438"/>
            <a:ext cx="201705" cy="255494"/>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3545316" y="5030219"/>
            <a:ext cx="822288" cy="40341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Math and Science: Gender</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13</a:t>
            </a:fld>
            <a:endParaRPr lang="en-US" dirty="0"/>
          </a:p>
        </p:txBody>
      </p:sp>
      <p:pic>
        <p:nvPicPr>
          <p:cNvPr id="6" name="Picture 6"/>
          <p:cNvPicPr>
            <a:picLocks noChangeAspect="1" noChangeArrowheads="1"/>
          </p:cNvPicPr>
          <p:nvPr/>
        </p:nvPicPr>
        <p:blipFill>
          <a:blip r:embed="rId3" cstate="print"/>
          <a:srcRect/>
          <a:stretch>
            <a:fillRect/>
          </a:stretch>
        </p:blipFill>
        <p:spPr bwMode="auto">
          <a:xfrm>
            <a:off x="6671380" y="1186133"/>
            <a:ext cx="3110334" cy="1910890"/>
          </a:xfrm>
          <a:prstGeom prst="rect">
            <a:avLst/>
          </a:prstGeom>
          <a:noFill/>
          <a:ln w="9525">
            <a:miter lim="800000"/>
            <a:headEnd/>
            <a:tailEnd/>
          </a:ln>
          <a:effectLst/>
        </p:spPr>
      </p:pic>
      <p:pic>
        <p:nvPicPr>
          <p:cNvPr id="8" name="Picture 6"/>
          <p:cNvPicPr>
            <a:picLocks noChangeAspect="1" noChangeArrowheads="1"/>
          </p:cNvPicPr>
          <p:nvPr/>
        </p:nvPicPr>
        <p:blipFill>
          <a:blip r:embed="rId4" cstate="print"/>
          <a:srcRect/>
          <a:stretch>
            <a:fillRect/>
          </a:stretch>
        </p:blipFill>
        <p:spPr bwMode="auto">
          <a:xfrm>
            <a:off x="3546951" y="1204301"/>
            <a:ext cx="3192126" cy="1961141"/>
          </a:xfrm>
          <a:prstGeom prst="rect">
            <a:avLst/>
          </a:prstGeom>
          <a:noFill/>
          <a:ln w="9525">
            <a:miter lim="800000"/>
            <a:headEnd/>
            <a:tailEnd/>
          </a:ln>
          <a:effectLst/>
        </p:spPr>
      </p:pic>
      <p:pic>
        <p:nvPicPr>
          <p:cNvPr id="9" name="Picture 6"/>
          <p:cNvPicPr>
            <a:picLocks noChangeAspect="1" noChangeArrowheads="1"/>
          </p:cNvPicPr>
          <p:nvPr/>
        </p:nvPicPr>
        <p:blipFill>
          <a:blip r:embed="rId5" cstate="print"/>
          <a:srcRect/>
          <a:stretch>
            <a:fillRect/>
          </a:stretch>
        </p:blipFill>
        <p:spPr bwMode="auto">
          <a:xfrm>
            <a:off x="314325" y="1186133"/>
            <a:ext cx="3221700" cy="1979310"/>
          </a:xfrm>
          <a:prstGeom prst="rect">
            <a:avLst/>
          </a:prstGeom>
          <a:noFill/>
          <a:ln w="9525">
            <a:miter lim="800000"/>
            <a:headEnd/>
            <a:tailEnd/>
          </a:ln>
          <a:effectLst/>
        </p:spPr>
      </p:pic>
      <p:pic>
        <p:nvPicPr>
          <p:cNvPr id="10" name="Picture 6"/>
          <p:cNvPicPr>
            <a:picLocks noChangeAspect="1" noChangeArrowheads="1"/>
          </p:cNvPicPr>
          <p:nvPr/>
        </p:nvPicPr>
        <p:blipFill>
          <a:blip r:embed="rId6" cstate="print"/>
          <a:srcRect/>
          <a:stretch>
            <a:fillRect/>
          </a:stretch>
        </p:blipFill>
        <p:spPr bwMode="auto">
          <a:xfrm>
            <a:off x="314324" y="3382469"/>
            <a:ext cx="3200985" cy="1971851"/>
          </a:xfrm>
          <a:prstGeom prst="rect">
            <a:avLst/>
          </a:prstGeom>
          <a:noFill/>
          <a:ln w="9525">
            <a:miter lim="800000"/>
            <a:headEnd/>
            <a:tailEnd/>
          </a:ln>
          <a:effectLst/>
        </p:spPr>
      </p:pic>
      <p:pic>
        <p:nvPicPr>
          <p:cNvPr id="11" name="Picture 6"/>
          <p:cNvPicPr>
            <a:picLocks noChangeAspect="1" noChangeArrowheads="1"/>
          </p:cNvPicPr>
          <p:nvPr/>
        </p:nvPicPr>
        <p:blipFill>
          <a:blip r:embed="rId7" cstate="print"/>
          <a:srcRect/>
          <a:stretch>
            <a:fillRect/>
          </a:stretch>
        </p:blipFill>
        <p:spPr bwMode="auto">
          <a:xfrm>
            <a:off x="3536025" y="3382469"/>
            <a:ext cx="3203051" cy="1969033"/>
          </a:xfrm>
          <a:prstGeom prst="rect">
            <a:avLst/>
          </a:prstGeom>
          <a:noFill/>
          <a:ln w="9525">
            <a:miter lim="800000"/>
            <a:headEnd/>
            <a:tailEnd/>
          </a:ln>
          <a:effectLst/>
        </p:spPr>
      </p:pic>
      <p:pic>
        <p:nvPicPr>
          <p:cNvPr id="12" name="Picture 6"/>
          <p:cNvPicPr>
            <a:picLocks noChangeAspect="1" noChangeArrowheads="1"/>
          </p:cNvPicPr>
          <p:nvPr/>
        </p:nvPicPr>
        <p:blipFill>
          <a:blip r:embed="rId8" cstate="print"/>
          <a:srcRect/>
          <a:stretch>
            <a:fillRect/>
          </a:stretch>
        </p:blipFill>
        <p:spPr bwMode="auto">
          <a:xfrm>
            <a:off x="6739076" y="3381332"/>
            <a:ext cx="3147460" cy="1938878"/>
          </a:xfrm>
          <a:prstGeom prst="rect">
            <a:avLst/>
          </a:prstGeom>
          <a:noFill/>
          <a:ln w="9525">
            <a:miter lim="800000"/>
            <a:headEnd/>
            <a:tailEnd/>
          </a:ln>
          <a:effectLst/>
        </p:spPr>
      </p:pic>
      <p:pic>
        <p:nvPicPr>
          <p:cNvPr id="13" name="Picture 6"/>
          <p:cNvPicPr>
            <a:picLocks noChangeAspect="1" noChangeArrowheads="1"/>
          </p:cNvPicPr>
          <p:nvPr/>
        </p:nvPicPr>
        <p:blipFill>
          <a:blip r:embed="rId9" cstate="print"/>
          <a:srcRect/>
          <a:stretch>
            <a:fillRect/>
          </a:stretch>
        </p:blipFill>
        <p:spPr bwMode="auto">
          <a:xfrm>
            <a:off x="3556817" y="5620131"/>
            <a:ext cx="2944766" cy="1802201"/>
          </a:xfrm>
          <a:prstGeom prst="rect">
            <a:avLst/>
          </a:prstGeom>
          <a:noFill/>
          <a:ln w="9525">
            <a:miter lim="800000"/>
            <a:headEnd/>
            <a:tailEnd/>
          </a:ln>
          <a:effectLst/>
        </p:spPr>
      </p:pic>
      <p:cxnSp>
        <p:nvCxnSpPr>
          <p:cNvPr id="4" name="Straight Connector 3"/>
          <p:cNvCxnSpPr/>
          <p:nvPr/>
        </p:nvCxnSpPr>
        <p:spPr>
          <a:xfrm>
            <a:off x="3068017" y="1912282"/>
            <a:ext cx="337930" cy="4174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11837" y="1921814"/>
            <a:ext cx="487644" cy="21461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55823" y="6135063"/>
            <a:ext cx="437322" cy="26835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304582" y="1817118"/>
            <a:ext cx="305983" cy="2851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63744" y="4167703"/>
            <a:ext cx="298174" cy="2876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055823" y="4166030"/>
            <a:ext cx="484142" cy="1073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249497" y="4442083"/>
            <a:ext cx="514705" cy="1330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SES Achievement Gap</a:t>
            </a:r>
            <a:endParaRPr lang="en-US" dirty="0"/>
          </a:p>
        </p:txBody>
      </p:sp>
      <p:sp>
        <p:nvSpPr>
          <p:cNvPr id="4" name="Slide Number Placeholder 3"/>
          <p:cNvSpPr>
            <a:spLocks noGrp="1"/>
          </p:cNvSpPr>
          <p:nvPr>
            <p:ph type="sldNum" sz="quarter" idx="4"/>
          </p:nvPr>
        </p:nvSpPr>
        <p:spPr/>
        <p:txBody>
          <a:bodyPr/>
          <a:lstStyle/>
          <a:p>
            <a:fld id="{B999F817-F5D2-4A26-96AD-1211DCAE6C1D}" type="slidenum">
              <a:rPr lang="en-US" smtClean="0">
                <a:solidFill>
                  <a:prstClr val="black">
                    <a:tint val="75000"/>
                  </a:prstClr>
                </a:solidFill>
              </a:rPr>
              <a:pPr/>
              <a:t>14</a:t>
            </a:fld>
            <a:endParaRPr lang="en-US" dirty="0">
              <a:solidFill>
                <a:prstClr val="black">
                  <a:tint val="75000"/>
                </a:prstClr>
              </a:solidFill>
            </a:endParaRPr>
          </a:p>
        </p:txBody>
      </p:sp>
      <p:pic>
        <p:nvPicPr>
          <p:cNvPr id="1026"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400"/>
            <a:ext cx="5943600" cy="27432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86200"/>
            <a:ext cx="5943600" cy="2743200"/>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7261062" y="5807948"/>
            <a:ext cx="563550" cy="6732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61062" y="2853732"/>
            <a:ext cx="563550" cy="8038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33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4 SES Achievement Gap</a:t>
            </a:r>
            <a:endParaRPr lang="en-US" dirty="0"/>
          </a:p>
        </p:txBody>
      </p:sp>
      <p:sp>
        <p:nvSpPr>
          <p:cNvPr id="4" name="Slide Number Placeholder 3"/>
          <p:cNvSpPr>
            <a:spLocks noGrp="1"/>
          </p:cNvSpPr>
          <p:nvPr>
            <p:ph type="sldNum" sz="quarter" idx="4"/>
          </p:nvPr>
        </p:nvSpPr>
        <p:spPr/>
        <p:txBody>
          <a:bodyPr/>
          <a:lstStyle/>
          <a:p>
            <a:fld id="{B999F817-F5D2-4A26-96AD-1211DCAE6C1D}" type="slidenum">
              <a:rPr lang="en-US" smtClean="0">
                <a:solidFill>
                  <a:prstClr val="black">
                    <a:tint val="75000"/>
                  </a:prstClr>
                </a:solidFill>
              </a:rPr>
              <a:pPr/>
              <a:t>15</a:t>
            </a:fld>
            <a:endParaRPr lang="en-US" dirty="0">
              <a:solidFill>
                <a:prstClr val="black">
                  <a:tint val="75000"/>
                </a:prstClr>
              </a:solidFill>
            </a:endParaRPr>
          </a:p>
        </p:txBody>
      </p:sp>
      <p:pic>
        <p:nvPicPr>
          <p:cNvPr id="2050"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52" y="1024128"/>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5776" y="1024128"/>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52" y="4014216"/>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9147378" y="3043713"/>
            <a:ext cx="563550" cy="651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16895" y="3043713"/>
            <a:ext cx="563550" cy="651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13841" y="5909168"/>
            <a:ext cx="563550" cy="651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321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5 SES Achievement Gap</a:t>
            </a:r>
            <a:endParaRPr lang="en-US" dirty="0"/>
          </a:p>
        </p:txBody>
      </p:sp>
      <p:sp>
        <p:nvSpPr>
          <p:cNvPr id="4" name="Slide Number Placeholder 3"/>
          <p:cNvSpPr>
            <a:spLocks noGrp="1"/>
          </p:cNvSpPr>
          <p:nvPr>
            <p:ph type="sldNum" sz="quarter" idx="4"/>
          </p:nvPr>
        </p:nvSpPr>
        <p:spPr/>
        <p:txBody>
          <a:bodyPr/>
          <a:lstStyle/>
          <a:p>
            <a:fld id="{B999F817-F5D2-4A26-96AD-1211DCAE6C1D}" type="slidenum">
              <a:rPr lang="en-US" smtClean="0">
                <a:solidFill>
                  <a:prstClr val="black">
                    <a:tint val="75000"/>
                  </a:prstClr>
                </a:solidFill>
              </a:rPr>
              <a:pPr/>
              <a:t>16</a:t>
            </a:fld>
            <a:endParaRPr lang="en-US" dirty="0">
              <a:solidFill>
                <a:prstClr val="black">
                  <a:tint val="75000"/>
                </a:prstClr>
              </a:solidFill>
            </a:endParaRPr>
          </a:p>
        </p:txBody>
      </p:sp>
      <p:pic>
        <p:nvPicPr>
          <p:cNvPr id="3074"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52" y="1024128"/>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5776" y="1024128"/>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52" y="4014216"/>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254930" y="2966360"/>
            <a:ext cx="563550" cy="6284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79071" y="6008914"/>
            <a:ext cx="563550" cy="6629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91930" y="2966360"/>
            <a:ext cx="563550" cy="651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868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Data</a:t>
            </a:r>
            <a:endParaRPr lang="en-US" dirty="0"/>
          </a:p>
        </p:txBody>
      </p:sp>
      <p:sp>
        <p:nvSpPr>
          <p:cNvPr id="4" name="Slide Number Placeholder 3"/>
          <p:cNvSpPr>
            <a:spLocks noGrp="1"/>
          </p:cNvSpPr>
          <p:nvPr>
            <p:ph type="sldNum" sz="quarter" idx="4"/>
          </p:nvPr>
        </p:nvSpPr>
        <p:spPr/>
        <p:txBody>
          <a:bodyPr/>
          <a:lstStyle/>
          <a:p>
            <a:fld id="{B999F817-F5D2-4A26-96AD-1211DCAE6C1D}"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52" y="1024128"/>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5776" y="1024128"/>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52" y="4014216"/>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5776" y="4014216"/>
            <a:ext cx="4645152" cy="2779776"/>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955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67" y="1759225"/>
            <a:ext cx="9052560" cy="2920351"/>
          </a:xfrm>
        </p:spPr>
        <p:txBody>
          <a:bodyPr>
            <a:normAutofit/>
          </a:bodyPr>
          <a:lstStyle/>
          <a:p>
            <a:pPr algn="l"/>
            <a:r>
              <a:rPr lang="en-US" sz="2400" dirty="0" smtClean="0"/>
              <a:t>Providing Evidence of:</a:t>
            </a:r>
            <a:br>
              <a:rPr lang="en-US" sz="2400" dirty="0" smtClean="0"/>
            </a:br>
            <a:r>
              <a:rPr lang="en-US" sz="3100" dirty="0" smtClean="0"/>
              <a:t>School Improvement Action Items, </a:t>
            </a:r>
            <a:br>
              <a:rPr lang="en-US" sz="3100" dirty="0" smtClean="0"/>
            </a:br>
            <a:r>
              <a:rPr lang="en-US" sz="3100" dirty="0" smtClean="0"/>
              <a:t>Key Performance Indicators and </a:t>
            </a:r>
            <a:br>
              <a:rPr lang="en-US" sz="3100" dirty="0" smtClean="0"/>
            </a:br>
            <a:r>
              <a:rPr lang="en-US" sz="3100" dirty="0" smtClean="0"/>
              <a:t>Developing High Performing Teams</a:t>
            </a: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4"/>
          </p:nvPr>
        </p:nvSpPr>
        <p:spPr/>
        <p:txBody>
          <a:bodyPr/>
          <a:lstStyle/>
          <a:p>
            <a:fld id="{B999F817-F5D2-4A26-96AD-1211DCAE6C1D}" type="slidenum">
              <a:rPr lang="en-US" smtClean="0"/>
              <a:pPr/>
              <a:t>18</a:t>
            </a:fld>
            <a:endParaRPr lang="en-US" dirty="0"/>
          </a:p>
        </p:txBody>
      </p:sp>
      <p:sp>
        <p:nvSpPr>
          <p:cNvPr id="4" name="TextBox 3"/>
          <p:cNvSpPr txBox="1"/>
          <p:nvPr/>
        </p:nvSpPr>
        <p:spPr>
          <a:xfrm>
            <a:off x="2467852" y="4548947"/>
            <a:ext cx="5148799" cy="507831"/>
          </a:xfrm>
          <a:prstGeom prst="rect">
            <a:avLst/>
          </a:prstGeom>
          <a:noFill/>
        </p:spPr>
        <p:txBody>
          <a:bodyPr wrap="square" rtlCol="0">
            <a:spAutoFit/>
          </a:bodyPr>
          <a:lstStyle/>
          <a:p>
            <a:pPr algn="ctr"/>
            <a:r>
              <a:rPr lang="en-US" b="1" i="1" dirty="0" smtClean="0">
                <a:solidFill>
                  <a:srgbClr val="00447C"/>
                </a:solidFill>
                <a:latin typeface="Georgia" panose="02040502050405020303" pitchFamily="18" charset="0"/>
              </a:rPr>
              <a:t>Rotations</a:t>
            </a:r>
            <a:endParaRPr lang="en-US" b="1" i="1" dirty="0">
              <a:solidFill>
                <a:srgbClr val="00447C"/>
              </a:solidFill>
              <a:latin typeface="Georgia" panose="02040502050405020303" pitchFamily="18" charset="0"/>
            </a:endParaRPr>
          </a:p>
        </p:txBody>
      </p:sp>
    </p:spTree>
    <p:extLst>
      <p:ext uri="{BB962C8B-B14F-4D97-AF65-F5344CB8AC3E}">
        <p14:creationId xmlns:p14="http://schemas.microsoft.com/office/powerpoint/2010/main" val="221768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pPr/>
              <a:t>19</a:t>
            </a:fld>
            <a:endParaRPr lang="en-US" dirty="0"/>
          </a:p>
        </p:txBody>
      </p:sp>
      <p:sp>
        <p:nvSpPr>
          <p:cNvPr id="3" name="Title 2"/>
          <p:cNvSpPr>
            <a:spLocks noGrp="1"/>
          </p:cNvSpPr>
          <p:nvPr>
            <p:ph type="title"/>
          </p:nvPr>
        </p:nvSpPr>
        <p:spPr>
          <a:xfrm>
            <a:off x="433346" y="2445027"/>
            <a:ext cx="9052560" cy="1076566"/>
          </a:xfrm>
        </p:spPr>
        <p:txBody>
          <a:bodyPr>
            <a:normAutofit/>
          </a:bodyPr>
          <a:lstStyle/>
          <a:p>
            <a:pPr algn="l"/>
            <a:r>
              <a:rPr lang="en-US" sz="2400" dirty="0" smtClean="0"/>
              <a:t>Providing Evidence of:</a:t>
            </a:r>
            <a:r>
              <a:rPr lang="en-US" sz="2000" dirty="0" smtClean="0"/>
              <a:t/>
            </a:r>
            <a:br>
              <a:rPr lang="en-US" sz="2000" dirty="0" smtClean="0"/>
            </a:br>
            <a:r>
              <a:rPr lang="en-US" dirty="0" smtClean="0"/>
              <a:t>Garfield Staff, Parent, and Student Perceptions EES Data</a:t>
            </a:r>
            <a:endParaRPr lang="en-US" sz="2000" dirty="0"/>
          </a:p>
        </p:txBody>
      </p:sp>
    </p:spTree>
    <p:extLst>
      <p:ext uri="{BB962C8B-B14F-4D97-AF65-F5344CB8AC3E}">
        <p14:creationId xmlns:p14="http://schemas.microsoft.com/office/powerpoint/2010/main" val="86786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pPr/>
              <a:t>2</a:t>
            </a:fld>
            <a:endParaRPr lang="en-US" dirty="0"/>
          </a:p>
        </p:txBody>
      </p:sp>
      <p:sp>
        <p:nvSpPr>
          <p:cNvPr id="3" name="Title 2"/>
          <p:cNvSpPr>
            <a:spLocks noGrp="1"/>
          </p:cNvSpPr>
          <p:nvPr>
            <p:ph type="title"/>
          </p:nvPr>
        </p:nvSpPr>
        <p:spPr>
          <a:xfrm>
            <a:off x="502920" y="171450"/>
            <a:ext cx="9052560" cy="1076566"/>
          </a:xfrm>
        </p:spPr>
        <p:txBody>
          <a:bodyPr>
            <a:normAutofit/>
          </a:bodyPr>
          <a:lstStyle/>
          <a:p>
            <a:r>
              <a:rPr lang="en-US" sz="4000" dirty="0" smtClean="0"/>
              <a:t>Garfield SOSR Team</a:t>
            </a:r>
            <a:endParaRPr lang="en-US" sz="4000" dirty="0"/>
          </a:p>
        </p:txBody>
      </p:sp>
      <p:sp>
        <p:nvSpPr>
          <p:cNvPr id="4" name="Title 2"/>
          <p:cNvSpPr txBox="1">
            <a:spLocks/>
          </p:cNvSpPr>
          <p:nvPr/>
        </p:nvSpPr>
        <p:spPr>
          <a:xfrm>
            <a:off x="855345" y="1543050"/>
            <a:ext cx="9052560" cy="3133966"/>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a:lstStyle>
          <a:p>
            <a:pPr marL="457200" indent="-457200" algn="l" fontAlgn="auto">
              <a:spcAft>
                <a:spcPts val="0"/>
              </a:spcAft>
              <a:buFont typeface="Arial" panose="020B0604020202020204" pitchFamily="34" charset="0"/>
              <a:buChar char="•"/>
            </a:pPr>
            <a:r>
              <a:rPr lang="en-US" sz="2700" dirty="0" smtClean="0"/>
              <a:t>Monique Beane, Principal</a:t>
            </a:r>
          </a:p>
          <a:p>
            <a:pPr marL="457200" indent="-457200" algn="l" fontAlgn="auto">
              <a:spcAft>
                <a:spcPts val="0"/>
              </a:spcAft>
              <a:buFont typeface="Arial" panose="020B0604020202020204" pitchFamily="34" charset="0"/>
              <a:buChar char="•"/>
            </a:pPr>
            <a:r>
              <a:rPr lang="en-US" sz="2700" dirty="0" smtClean="0"/>
              <a:t>Kris Green, Reading Specialist</a:t>
            </a:r>
          </a:p>
          <a:p>
            <a:pPr marL="457200" indent="-457200" algn="l" fontAlgn="auto">
              <a:spcAft>
                <a:spcPts val="0"/>
              </a:spcAft>
              <a:buFont typeface="Arial" panose="020B0604020202020204" pitchFamily="34" charset="0"/>
              <a:buChar char="•"/>
            </a:pPr>
            <a:r>
              <a:rPr lang="en-US" sz="2700" dirty="0" smtClean="0"/>
              <a:t>Monica Wagenhoffer, Math Specialist</a:t>
            </a:r>
          </a:p>
          <a:p>
            <a:pPr marL="457200" indent="-457200" algn="l" fontAlgn="auto">
              <a:spcAft>
                <a:spcPts val="0"/>
              </a:spcAft>
              <a:buFont typeface="Arial" panose="020B0604020202020204" pitchFamily="34" charset="0"/>
              <a:buChar char="•"/>
            </a:pPr>
            <a:r>
              <a:rPr lang="en-US" sz="2700" dirty="0" smtClean="0"/>
              <a:t>Joanne McCandless, Kindergarten Teacher</a:t>
            </a:r>
          </a:p>
          <a:p>
            <a:pPr marL="457200" indent="-457200" algn="l" fontAlgn="auto">
              <a:spcAft>
                <a:spcPts val="0"/>
              </a:spcAft>
              <a:buFont typeface="Arial" panose="020B0604020202020204" pitchFamily="34" charset="0"/>
              <a:buChar char="•"/>
            </a:pPr>
            <a:r>
              <a:rPr lang="en-US" sz="2700" dirty="0" smtClean="0"/>
              <a:t>Mary Ashley, 5</a:t>
            </a:r>
            <a:r>
              <a:rPr lang="en-US" sz="2700" baseline="30000" dirty="0" smtClean="0"/>
              <a:t>th</a:t>
            </a:r>
            <a:r>
              <a:rPr lang="en-US" sz="2700" dirty="0" smtClean="0"/>
              <a:t> Grade Teacher</a:t>
            </a:r>
            <a:endParaRPr lang="en-US" sz="2700" dirty="0"/>
          </a:p>
        </p:txBody>
      </p:sp>
    </p:spTree>
    <p:extLst>
      <p:ext uri="{BB962C8B-B14F-4D97-AF65-F5344CB8AC3E}">
        <p14:creationId xmlns:p14="http://schemas.microsoft.com/office/powerpoint/2010/main" val="2872366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EES Staff Perceptions – 2015</a:t>
            </a:r>
            <a:endParaRPr lang="en-US" dirty="0"/>
          </a:p>
        </p:txBody>
      </p:sp>
      <p:sp>
        <p:nvSpPr>
          <p:cNvPr id="8" name="Slide Number Placeholder 7"/>
          <p:cNvSpPr>
            <a:spLocks noGrp="1"/>
          </p:cNvSpPr>
          <p:nvPr>
            <p:ph type="sldNum" sz="quarter" idx="4"/>
          </p:nvPr>
        </p:nvSpPr>
        <p:spPr/>
        <p:txBody>
          <a:bodyPr/>
          <a:lstStyle/>
          <a:p>
            <a:fld id="{B999F817-F5D2-4A26-96AD-1211DCAE6C1D}" type="slidenum">
              <a:rPr lang="en-US" smtClean="0"/>
              <a:pPr/>
              <a:t>20</a:t>
            </a:fld>
            <a:endParaRPr lang="en-US" dirty="0"/>
          </a:p>
        </p:txBody>
      </p:sp>
      <p:pic>
        <p:nvPicPr>
          <p:cNvPr id="7" name="Picture 1"/>
          <p:cNvPicPr>
            <a:picLocks noChangeAspect="1" noChangeArrowheads="1"/>
          </p:cNvPicPr>
          <p:nvPr/>
        </p:nvPicPr>
        <p:blipFill>
          <a:blip r:embed="rId3" cstate="print"/>
          <a:srcRect/>
          <a:stretch>
            <a:fillRect/>
          </a:stretch>
        </p:blipFill>
        <p:spPr bwMode="auto">
          <a:xfrm>
            <a:off x="1819620" y="904806"/>
            <a:ext cx="6410325" cy="5549900"/>
          </a:xfrm>
          <a:prstGeom prst="rect">
            <a:avLst/>
          </a:prstGeom>
          <a:noFill/>
          <a:ln w="9525">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3170238" y="6535738"/>
            <a:ext cx="3768725" cy="311150"/>
          </a:xfrm>
          <a:prstGeom prst="rect">
            <a:avLst/>
          </a:prstGeom>
          <a:noFill/>
          <a:ln w="9525">
            <a:miter lim="800000"/>
            <a:headEnd/>
            <a:tailEnd/>
          </a:ln>
          <a:effectLst/>
        </p:spPr>
      </p:pic>
      <p:sp>
        <p:nvSpPr>
          <p:cNvPr id="12" name="Oval 11"/>
          <p:cNvSpPr/>
          <p:nvPr/>
        </p:nvSpPr>
        <p:spPr>
          <a:xfrm>
            <a:off x="5809129" y="3277841"/>
            <a:ext cx="539249" cy="4469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787153" y="2487706"/>
            <a:ext cx="430306" cy="5647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EES Staff Perceptions - Longitudinal</a:t>
            </a:r>
            <a:endParaRPr lang="en-US" dirty="0"/>
          </a:p>
        </p:txBody>
      </p:sp>
      <p:sp>
        <p:nvSpPr>
          <p:cNvPr id="6" name="Slide Number Placeholder 5"/>
          <p:cNvSpPr>
            <a:spLocks noGrp="1"/>
          </p:cNvSpPr>
          <p:nvPr>
            <p:ph type="sldNum" sz="quarter" idx="4"/>
          </p:nvPr>
        </p:nvSpPr>
        <p:spPr/>
        <p:txBody>
          <a:bodyPr/>
          <a:lstStyle/>
          <a:p>
            <a:fld id="{B999F817-F5D2-4A26-96AD-1211DCAE6C1D}" type="slidenum">
              <a:rPr lang="en-US" smtClean="0"/>
              <a:pPr/>
              <a:t>21</a:t>
            </a:fld>
            <a:endParaRPr lang="en-US" dirty="0"/>
          </a:p>
        </p:txBody>
      </p:sp>
      <p:pic>
        <p:nvPicPr>
          <p:cNvPr id="8" name="Picture 1"/>
          <p:cNvPicPr>
            <a:picLocks noChangeAspect="1" noChangeArrowheads="1"/>
          </p:cNvPicPr>
          <p:nvPr/>
        </p:nvPicPr>
        <p:blipFill>
          <a:blip r:embed="rId3" cstate="print"/>
          <a:srcRect/>
          <a:stretch>
            <a:fillRect/>
          </a:stretch>
        </p:blipFill>
        <p:spPr bwMode="auto">
          <a:xfrm>
            <a:off x="2003425" y="1019175"/>
            <a:ext cx="5762625" cy="5000625"/>
          </a:xfrm>
          <a:prstGeom prst="rect">
            <a:avLst/>
          </a:prstGeom>
          <a:noFill/>
          <a:ln w="9525">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3514725" y="6161088"/>
            <a:ext cx="3081338" cy="91757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Resistance Factor, Change, Accountability</a:t>
            </a:r>
            <a:endParaRPr lang="en-US" dirty="0"/>
          </a:p>
        </p:txBody>
      </p:sp>
      <p:sp>
        <p:nvSpPr>
          <p:cNvPr id="9" name="Slide Number Placeholder 8"/>
          <p:cNvSpPr>
            <a:spLocks noGrp="1"/>
          </p:cNvSpPr>
          <p:nvPr>
            <p:ph type="sldNum" sz="quarter" idx="4"/>
          </p:nvPr>
        </p:nvSpPr>
        <p:spPr/>
        <p:txBody>
          <a:bodyPr/>
          <a:lstStyle/>
          <a:p>
            <a:fld id="{B999F817-F5D2-4A26-96AD-1211DCAE6C1D}" type="slidenum">
              <a:rPr lang="en-US" smtClean="0"/>
              <a:pPr/>
              <a:t>22</a:t>
            </a:fld>
            <a:endParaRPr lang="en-US" dirty="0"/>
          </a:p>
        </p:txBody>
      </p:sp>
      <p:pic>
        <p:nvPicPr>
          <p:cNvPr id="14" name="Picture 2"/>
          <p:cNvPicPr>
            <a:picLocks noChangeAspect="1" noChangeArrowheads="1"/>
          </p:cNvPicPr>
          <p:nvPr/>
        </p:nvPicPr>
        <p:blipFill>
          <a:blip r:embed="rId3" cstate="print"/>
          <a:srcRect/>
          <a:stretch>
            <a:fillRect/>
          </a:stretch>
        </p:blipFill>
        <p:spPr bwMode="auto">
          <a:xfrm>
            <a:off x="1957388" y="941388"/>
            <a:ext cx="6196012" cy="1966912"/>
          </a:xfrm>
          <a:prstGeom prst="rect">
            <a:avLst/>
          </a:prstGeom>
          <a:noFill/>
          <a:ln w="9525">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1957388" y="2997200"/>
            <a:ext cx="6196012" cy="1890713"/>
          </a:xfrm>
          <a:prstGeom prst="rect">
            <a:avLst/>
          </a:prstGeom>
          <a:noFill/>
          <a:ln w="9525">
            <a:miter lim="800000"/>
            <a:headEnd/>
            <a:tailEnd/>
          </a:ln>
          <a:effectLst/>
        </p:spPr>
      </p:pic>
      <p:pic>
        <p:nvPicPr>
          <p:cNvPr id="13" name="Picture 4"/>
          <p:cNvPicPr>
            <a:picLocks noChangeAspect="1" noChangeArrowheads="1"/>
          </p:cNvPicPr>
          <p:nvPr/>
        </p:nvPicPr>
        <p:blipFill>
          <a:blip r:embed="rId5" cstate="print"/>
          <a:srcRect/>
          <a:stretch>
            <a:fillRect/>
          </a:stretch>
        </p:blipFill>
        <p:spPr bwMode="auto">
          <a:xfrm>
            <a:off x="1957388" y="4948238"/>
            <a:ext cx="6196012" cy="1938337"/>
          </a:xfrm>
          <a:prstGeom prst="rect">
            <a:avLst/>
          </a:prstGeom>
          <a:noFill/>
          <a:ln w="9525">
            <a:miter lim="800000"/>
            <a:headEnd/>
            <a:tailEnd/>
          </a:ln>
          <a:effectLst/>
        </p:spPr>
      </p:pic>
      <p:pic>
        <p:nvPicPr>
          <p:cNvPr id="11" name="Picture 5"/>
          <p:cNvPicPr>
            <a:picLocks noChangeAspect="1" noChangeArrowheads="1"/>
          </p:cNvPicPr>
          <p:nvPr/>
        </p:nvPicPr>
        <p:blipFill>
          <a:blip r:embed="rId6" cstate="print"/>
          <a:srcRect/>
          <a:stretch>
            <a:fillRect/>
          </a:stretch>
        </p:blipFill>
        <p:spPr bwMode="auto">
          <a:xfrm>
            <a:off x="3048000" y="6892925"/>
            <a:ext cx="3725863" cy="306388"/>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EES Student Perceptions - Longitudinal</a:t>
            </a:r>
            <a:endParaRPr lang="en-US" dirty="0"/>
          </a:p>
        </p:txBody>
      </p:sp>
      <p:sp>
        <p:nvSpPr>
          <p:cNvPr id="6" name="Slide Number Placeholder 5"/>
          <p:cNvSpPr>
            <a:spLocks noGrp="1"/>
          </p:cNvSpPr>
          <p:nvPr>
            <p:ph type="sldNum" sz="quarter" idx="4"/>
          </p:nvPr>
        </p:nvSpPr>
        <p:spPr/>
        <p:txBody>
          <a:bodyPr/>
          <a:lstStyle/>
          <a:p>
            <a:fld id="{B999F817-F5D2-4A26-96AD-1211DCAE6C1D}" type="slidenum">
              <a:rPr lang="en-US" smtClean="0"/>
              <a:pPr/>
              <a:t>23</a:t>
            </a:fld>
            <a:endParaRPr lang="en-US" dirty="0"/>
          </a:p>
        </p:txBody>
      </p:sp>
      <p:pic>
        <p:nvPicPr>
          <p:cNvPr id="9" name="Picture 1"/>
          <p:cNvPicPr>
            <a:picLocks noChangeAspect="1" noChangeArrowheads="1"/>
          </p:cNvPicPr>
          <p:nvPr/>
        </p:nvPicPr>
        <p:blipFill>
          <a:blip r:embed="rId3" cstate="print"/>
          <a:srcRect/>
          <a:stretch>
            <a:fillRect/>
          </a:stretch>
        </p:blipFill>
        <p:spPr bwMode="auto">
          <a:xfrm>
            <a:off x="2255838" y="1012825"/>
            <a:ext cx="5599112" cy="5319713"/>
          </a:xfrm>
          <a:prstGeom prst="rect">
            <a:avLst/>
          </a:prstGeom>
          <a:noFill/>
          <a:ln w="9525">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2759075" y="6413500"/>
            <a:ext cx="4283075" cy="723900"/>
          </a:xfrm>
          <a:prstGeom prst="rect">
            <a:avLst/>
          </a:prstGeom>
          <a:noFill/>
          <a:ln w="9525">
            <a:miter lim="800000"/>
            <a:headEnd/>
            <a:tailEnd/>
          </a:ln>
          <a:effectLst/>
        </p:spPr>
      </p:pic>
      <p:sp>
        <p:nvSpPr>
          <p:cNvPr id="7" name="Oval 6"/>
          <p:cNvSpPr/>
          <p:nvPr/>
        </p:nvSpPr>
        <p:spPr>
          <a:xfrm flipV="1">
            <a:off x="5774637" y="3071190"/>
            <a:ext cx="377686" cy="4472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40037" y="4128247"/>
            <a:ext cx="536127" cy="330653"/>
          </a:xfrm>
          <a:prstGeom prst="ellipse">
            <a:avLst/>
          </a:prstGeom>
          <a:noFill/>
          <a:ln>
            <a:solidFill>
              <a:srgbClr val="0044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 Parent Perceptions - Longitudinal</a:t>
            </a:r>
            <a:endParaRPr lang="en-US" dirty="0"/>
          </a:p>
        </p:txBody>
      </p:sp>
      <p:sp>
        <p:nvSpPr>
          <p:cNvPr id="6" name="Slide Number Placeholder 5"/>
          <p:cNvSpPr>
            <a:spLocks noGrp="1"/>
          </p:cNvSpPr>
          <p:nvPr>
            <p:ph type="sldNum" sz="quarter" idx="4"/>
          </p:nvPr>
        </p:nvSpPr>
        <p:spPr/>
        <p:txBody>
          <a:bodyPr/>
          <a:lstStyle/>
          <a:p>
            <a:fld id="{B999F817-F5D2-4A26-96AD-1211DCAE6C1D}" type="slidenum">
              <a:rPr lang="en-US" smtClean="0"/>
              <a:pPr/>
              <a:t>24</a:t>
            </a:fld>
            <a:endParaRPr lang="en-US" dirty="0"/>
          </a:p>
        </p:txBody>
      </p:sp>
      <p:pic>
        <p:nvPicPr>
          <p:cNvPr id="8" name="Picture 1"/>
          <p:cNvPicPr>
            <a:picLocks noChangeAspect="1" noChangeArrowheads="1"/>
          </p:cNvPicPr>
          <p:nvPr/>
        </p:nvPicPr>
        <p:blipFill>
          <a:blip r:embed="rId3" cstate="print"/>
          <a:srcRect/>
          <a:stretch>
            <a:fillRect/>
          </a:stretch>
        </p:blipFill>
        <p:spPr bwMode="auto">
          <a:xfrm>
            <a:off x="1911350" y="979488"/>
            <a:ext cx="6286500" cy="5249862"/>
          </a:xfrm>
          <a:prstGeom prst="rect">
            <a:avLst/>
          </a:prstGeom>
          <a:noFill/>
          <a:ln w="9525">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3260725" y="6326188"/>
            <a:ext cx="3052763" cy="784225"/>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8843DDA-DA97-4DB9-ADFE-21386409ACCB}" type="slidenum">
              <a:rPr lang="en-US" smtClean="0"/>
              <a:t>25</a:t>
            </a:fld>
            <a:endParaRPr lang="en-US"/>
          </a:p>
        </p:txBody>
      </p:sp>
      <p:sp>
        <p:nvSpPr>
          <p:cNvPr id="3" name="Title 2"/>
          <p:cNvSpPr>
            <a:spLocks noGrp="1"/>
          </p:cNvSpPr>
          <p:nvPr>
            <p:ph type="title"/>
          </p:nvPr>
        </p:nvSpPr>
        <p:spPr/>
        <p:txBody>
          <a:bodyPr/>
          <a:lstStyle/>
          <a:p>
            <a:r>
              <a:rPr lang="en-US" dirty="0" smtClean="0"/>
              <a:t>High Performing Teams at Work</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10" y="1076566"/>
            <a:ext cx="6418052" cy="580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052" t="32629" r="2608" b="12098"/>
          <a:stretch/>
        </p:blipFill>
        <p:spPr>
          <a:xfrm>
            <a:off x="6780362" y="3131769"/>
            <a:ext cx="3001351" cy="1806850"/>
          </a:xfrm>
          <a:prstGeom prst="rect">
            <a:avLst/>
          </a:prstGeom>
        </p:spPr>
      </p:pic>
    </p:spTree>
    <p:extLst>
      <p:ext uri="{BB962C8B-B14F-4D97-AF65-F5344CB8AC3E}">
        <p14:creationId xmlns:p14="http://schemas.microsoft.com/office/powerpoint/2010/main" val="65646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848"/>
            <a:ext cx="9052560" cy="1076566"/>
          </a:xfrm>
        </p:spPr>
        <p:txBody>
          <a:bodyPr/>
          <a:lstStyle/>
          <a:p>
            <a:r>
              <a:rPr lang="en-US" dirty="0"/>
              <a:t>High Performing Teams at Work</a:t>
            </a:r>
          </a:p>
        </p:txBody>
      </p:sp>
      <p:sp>
        <p:nvSpPr>
          <p:cNvPr id="3" name="Slide Number Placeholder 2"/>
          <p:cNvSpPr>
            <a:spLocks noGrp="1"/>
          </p:cNvSpPr>
          <p:nvPr>
            <p:ph type="sldNum" sz="quarter" idx="4"/>
          </p:nvPr>
        </p:nvSpPr>
        <p:spPr/>
        <p:txBody>
          <a:bodyPr/>
          <a:lstStyle/>
          <a:p>
            <a:fld id="{B999F817-F5D2-4A26-96AD-1211DCAE6C1D}" type="slidenum">
              <a:rPr lang="en-US" smtClean="0"/>
              <a:pPr/>
              <a:t>26</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97657"/>
            <a:ext cx="9144000"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985" y="4823468"/>
            <a:ext cx="3777729" cy="2354530"/>
          </a:xfrm>
          <a:prstGeom prst="rect">
            <a:avLst/>
          </a:prstGeom>
        </p:spPr>
      </p:pic>
    </p:spTree>
    <p:extLst>
      <p:ext uri="{BB962C8B-B14F-4D97-AF65-F5344CB8AC3E}">
        <p14:creationId xmlns:p14="http://schemas.microsoft.com/office/powerpoint/2010/main" val="300900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pPr/>
              <a:t>27</a:t>
            </a:fld>
            <a:endParaRPr lang="en-US" dirty="0"/>
          </a:p>
        </p:txBody>
      </p:sp>
      <p:sp>
        <p:nvSpPr>
          <p:cNvPr id="4" name="Title 2"/>
          <p:cNvSpPr txBox="1">
            <a:spLocks/>
          </p:cNvSpPr>
          <p:nvPr/>
        </p:nvSpPr>
        <p:spPr>
          <a:xfrm>
            <a:off x="433346" y="2445027"/>
            <a:ext cx="9052560" cy="1977886"/>
          </a:xfrm>
          <a:prstGeom prst="rect">
            <a:avLst/>
          </a:prstGeom>
        </p:spPr>
        <p:txBody>
          <a:bodyPr vert="horz" lIns="101882" tIns="50941" rIns="101882" bIns="50941" rtlCol="0" anchor="ctr">
            <a:normAutofit/>
          </a:bodyPr>
          <a:lstStyle>
            <a:lvl1pPr algn="ctr" defTabSz="1018824" rtl="0" eaLnBrk="1" latinLnBrk="0" hangingPunct="1">
              <a:spcBef>
                <a:spcPct val="0"/>
              </a:spcBef>
              <a:buNone/>
              <a:defRPr sz="2800" b="0" i="0" u="none" kern="1200">
                <a:solidFill>
                  <a:srgbClr val="00447C"/>
                </a:solidFill>
                <a:latin typeface="Tahoma" pitchFamily="34" charset="0"/>
                <a:ea typeface="Tahoma" pitchFamily="34" charset="0"/>
                <a:cs typeface="Tahoma" pitchFamily="34" charset="0"/>
              </a:defRPr>
            </a:lvl1pPr>
          </a:lstStyle>
          <a:p>
            <a:pPr algn="l" fontAlgn="auto">
              <a:spcAft>
                <a:spcPts val="0"/>
              </a:spcAft>
            </a:pPr>
            <a:r>
              <a:rPr lang="en-US" sz="2400" dirty="0" smtClean="0"/>
              <a:t>Providing Evidence of:</a:t>
            </a:r>
            <a:r>
              <a:rPr lang="en-US" sz="2000" dirty="0" smtClean="0"/>
              <a:t/>
            </a:r>
            <a:br>
              <a:rPr lang="en-US" sz="2000" dirty="0" smtClean="0"/>
            </a:br>
            <a:r>
              <a:rPr lang="en-US" dirty="0" smtClean="0"/>
              <a:t>Creating a Welcoming Culture that is Physically, Emotionally and Intellectually Safe with Equitable and Accessible Opportunities for All</a:t>
            </a:r>
            <a:endParaRPr lang="en-US" sz="2000" dirty="0"/>
          </a:p>
        </p:txBody>
      </p:sp>
    </p:spTree>
    <p:extLst>
      <p:ext uri="{BB962C8B-B14F-4D97-AF65-F5344CB8AC3E}">
        <p14:creationId xmlns:p14="http://schemas.microsoft.com/office/powerpoint/2010/main" val="395931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61906125"/>
              </p:ext>
            </p:extLst>
          </p:nvPr>
        </p:nvGraphicFramePr>
        <p:xfrm>
          <a:off x="874913" y="1644409"/>
          <a:ext cx="8499676" cy="2750508"/>
        </p:xfrm>
        <a:graphic>
          <a:graphicData uri="http://schemas.openxmlformats.org/drawingml/2006/table">
            <a:tbl>
              <a:tblPr firstRow="1" firstCol="1" bandRow="1">
                <a:tableStyleId>{5C22544A-7EE6-4342-B048-85BDC9FD1C3A}</a:tableStyleId>
              </a:tblPr>
              <a:tblGrid>
                <a:gridCol w="1244691">
                  <a:extLst>
                    <a:ext uri="{9D8B030D-6E8A-4147-A177-3AD203B41FA5}">
                      <a16:colId xmlns:a16="http://schemas.microsoft.com/office/drawing/2014/main" val="20000"/>
                    </a:ext>
                  </a:extLst>
                </a:gridCol>
                <a:gridCol w="3329095">
                  <a:extLst>
                    <a:ext uri="{9D8B030D-6E8A-4147-A177-3AD203B41FA5}">
                      <a16:colId xmlns:a16="http://schemas.microsoft.com/office/drawing/2014/main" val="20001"/>
                    </a:ext>
                  </a:extLst>
                </a:gridCol>
                <a:gridCol w="3925890">
                  <a:extLst>
                    <a:ext uri="{9D8B030D-6E8A-4147-A177-3AD203B41FA5}">
                      <a16:colId xmlns:a16="http://schemas.microsoft.com/office/drawing/2014/main" val="20002"/>
                    </a:ext>
                  </a:extLst>
                </a:gridCol>
              </a:tblGrid>
              <a:tr h="1368354">
                <a:tc>
                  <a:txBody>
                    <a:bodyPr/>
                    <a:lstStyle/>
                    <a:p>
                      <a:pPr marL="0" marR="0">
                        <a:spcBef>
                          <a:spcPts val="0"/>
                        </a:spcBef>
                        <a:spcAft>
                          <a:spcPts val="0"/>
                        </a:spcAft>
                      </a:pPr>
                      <a:r>
                        <a:rPr lang="en-US" sz="1800" dirty="0">
                          <a:effectLst/>
                        </a:rPr>
                        <a:t>Strategic Plan Reference</a:t>
                      </a:r>
                      <a:endParaRPr lang="en-US" sz="1800" dirty="0">
                        <a:effectLst/>
                        <a:latin typeface="Georgia"/>
                        <a:ea typeface="Calibri"/>
                        <a:cs typeface="Times New Roman"/>
                      </a:endParaRPr>
                    </a:p>
                  </a:txBody>
                  <a:tcPr marL="70407" marR="70407" marT="70407" marB="70407"/>
                </a:tc>
                <a:tc>
                  <a:txBody>
                    <a:bodyPr/>
                    <a:lstStyle/>
                    <a:p>
                      <a:pPr marL="0" marR="0">
                        <a:spcBef>
                          <a:spcPts val="0"/>
                        </a:spcBef>
                        <a:spcAft>
                          <a:spcPts val="0"/>
                        </a:spcAft>
                      </a:pPr>
                      <a:r>
                        <a:rPr lang="en-US" sz="1800" dirty="0">
                          <a:effectLst/>
                        </a:rPr>
                        <a:t>Physically, Emotionally and Intellectually Safe Action Items </a:t>
                      </a:r>
                    </a:p>
                    <a:p>
                      <a:pPr marL="0" marR="0">
                        <a:spcBef>
                          <a:spcPts val="0"/>
                        </a:spcBef>
                        <a:spcAft>
                          <a:spcPts val="0"/>
                        </a:spcAft>
                      </a:pPr>
                      <a:r>
                        <a:rPr lang="en-US" sz="1800" dirty="0">
                          <a:effectLst/>
                        </a:rPr>
                        <a:t>(Actions that improve performance towards outcomes)</a:t>
                      </a:r>
                    </a:p>
                    <a:p>
                      <a:pPr marL="0" marR="0">
                        <a:spcBef>
                          <a:spcPts val="0"/>
                        </a:spcBef>
                        <a:spcAft>
                          <a:spcPts val="0"/>
                        </a:spcAft>
                      </a:pPr>
                      <a:r>
                        <a:rPr lang="en-US" sz="1800" dirty="0">
                          <a:effectLst/>
                        </a:rPr>
                        <a:t>What are you going to do?</a:t>
                      </a:r>
                      <a:endParaRPr lang="en-US" sz="1800" dirty="0">
                        <a:effectLst/>
                        <a:latin typeface="Georgia"/>
                        <a:ea typeface="Calibri"/>
                        <a:cs typeface="Times New Roman"/>
                      </a:endParaRPr>
                    </a:p>
                  </a:txBody>
                  <a:tcPr marL="70407" marR="70407" marT="70407" marB="70407"/>
                </a:tc>
                <a:tc>
                  <a:txBody>
                    <a:bodyPr/>
                    <a:lstStyle/>
                    <a:p>
                      <a:pPr marL="0" marR="0">
                        <a:spcBef>
                          <a:spcPts val="0"/>
                        </a:spcBef>
                        <a:spcAft>
                          <a:spcPts val="0"/>
                        </a:spcAft>
                      </a:pPr>
                      <a:r>
                        <a:rPr lang="en-US" sz="1800" dirty="0">
                          <a:effectLst/>
                        </a:rPr>
                        <a:t>Key Performance Indicators (KPIs) </a:t>
                      </a:r>
                    </a:p>
                    <a:p>
                      <a:pPr marL="0" marR="0">
                        <a:spcBef>
                          <a:spcPts val="0"/>
                        </a:spcBef>
                        <a:spcAft>
                          <a:spcPts val="0"/>
                        </a:spcAft>
                      </a:pPr>
                      <a:r>
                        <a:rPr lang="en-US" sz="1800" dirty="0">
                          <a:effectLst/>
                        </a:rPr>
                        <a:t>(Formative measures of actions)</a:t>
                      </a:r>
                    </a:p>
                    <a:p>
                      <a:pPr marL="0" marR="0">
                        <a:spcBef>
                          <a:spcPts val="0"/>
                        </a:spcBef>
                        <a:spcAft>
                          <a:spcPts val="0"/>
                        </a:spcAft>
                      </a:pPr>
                      <a:r>
                        <a:rPr lang="en-US" sz="1800" dirty="0">
                          <a:effectLst/>
                        </a:rPr>
                        <a:t>How will you know if this action is effective?</a:t>
                      </a:r>
                      <a:endParaRPr lang="en-US" sz="1800" dirty="0">
                        <a:effectLst/>
                        <a:latin typeface="Georgia"/>
                        <a:ea typeface="Calibri"/>
                        <a:cs typeface="Times New Roman"/>
                      </a:endParaRPr>
                    </a:p>
                  </a:txBody>
                  <a:tcPr marL="70407" marR="70407" marT="70407" marB="70407"/>
                </a:tc>
                <a:extLst>
                  <a:ext uri="{0D108BD9-81ED-4DB2-BD59-A6C34878D82A}">
                    <a16:rowId xmlns:a16="http://schemas.microsoft.com/office/drawing/2014/main" val="10000"/>
                  </a:ext>
                </a:extLst>
              </a:tr>
              <a:tr h="1120163">
                <a:tc>
                  <a:txBody>
                    <a:bodyPr/>
                    <a:lstStyle/>
                    <a:p>
                      <a:pPr marL="0" marR="0">
                        <a:spcBef>
                          <a:spcPts val="0"/>
                        </a:spcBef>
                        <a:spcAft>
                          <a:spcPts val="0"/>
                        </a:spcAft>
                      </a:pPr>
                      <a:r>
                        <a:rPr lang="en-US" sz="1800" dirty="0" smtClean="0">
                          <a:effectLst/>
                          <a:latin typeface="+mn-lt"/>
                          <a:ea typeface="+mn-ea"/>
                          <a:cs typeface="+mn-cs"/>
                        </a:rPr>
                        <a:t>5.1.a</a:t>
                      </a:r>
                      <a:endParaRPr lang="en-US" sz="1800" dirty="0">
                        <a:effectLst/>
                        <a:latin typeface="Georgia"/>
                        <a:ea typeface="Calibri"/>
                        <a:cs typeface="Times New Roman"/>
                      </a:endParaRPr>
                    </a:p>
                  </a:txBody>
                  <a:tcPr marL="70407" marR="70407" marT="70407" marB="70407"/>
                </a:tc>
                <a:tc>
                  <a:txBody>
                    <a:bodyPr/>
                    <a:lstStyle/>
                    <a:p>
                      <a:pPr marL="342900" marR="0" lvl="0" indent="-342900">
                        <a:spcBef>
                          <a:spcPts val="0"/>
                        </a:spcBef>
                        <a:spcAft>
                          <a:spcPts val="0"/>
                        </a:spcAft>
                        <a:buFont typeface="Symbol"/>
                        <a:buChar char=""/>
                      </a:pPr>
                      <a:r>
                        <a:rPr lang="en-US" sz="1800" dirty="0" smtClean="0">
                          <a:effectLst/>
                        </a:rPr>
                        <a:t>Increase</a:t>
                      </a:r>
                      <a:r>
                        <a:rPr lang="en-US" sz="1800" baseline="0" dirty="0" smtClean="0">
                          <a:effectLst/>
                        </a:rPr>
                        <a:t> support to families and students.</a:t>
                      </a:r>
                      <a:endParaRPr lang="en-US" sz="1800" dirty="0">
                        <a:effectLst/>
                      </a:endParaRPr>
                    </a:p>
                    <a:p>
                      <a:pPr marL="0" marR="0">
                        <a:spcBef>
                          <a:spcPts val="0"/>
                        </a:spcBef>
                        <a:spcAft>
                          <a:spcPts val="0"/>
                        </a:spcAft>
                        <a:tabLst>
                          <a:tab pos="3029585" algn="l"/>
                        </a:tabLst>
                      </a:pPr>
                      <a:r>
                        <a:rPr lang="en-US" sz="1800" dirty="0">
                          <a:effectLst/>
                        </a:rPr>
                        <a:t>	</a:t>
                      </a:r>
                      <a:endParaRPr lang="en-US" sz="1800" dirty="0">
                        <a:effectLst/>
                        <a:latin typeface="Georgia"/>
                        <a:ea typeface="Calibri"/>
                        <a:cs typeface="Times New Roman"/>
                      </a:endParaRPr>
                    </a:p>
                  </a:txBody>
                  <a:tcPr marL="70407" marR="70407" marT="70407" marB="70407"/>
                </a:tc>
                <a:tc>
                  <a:txBody>
                    <a:bodyPr/>
                    <a:lstStyle/>
                    <a:p>
                      <a:pPr marL="342900" marR="0" lvl="0" indent="-342900">
                        <a:spcBef>
                          <a:spcPts val="0"/>
                        </a:spcBef>
                        <a:spcAft>
                          <a:spcPts val="0"/>
                        </a:spcAft>
                        <a:buFont typeface="Symbol"/>
                        <a:buChar char=""/>
                      </a:pPr>
                      <a:r>
                        <a:rPr lang="en-US" sz="1800" dirty="0" smtClean="0">
                          <a:effectLst/>
                          <a:latin typeface="+mn-lt"/>
                          <a:ea typeface="+mn-ea"/>
                          <a:cs typeface="+mn-cs"/>
                        </a:rPr>
                        <a:t>Log</a:t>
                      </a:r>
                      <a:r>
                        <a:rPr lang="en-US" sz="1800" baseline="0" dirty="0" smtClean="0">
                          <a:effectLst/>
                          <a:latin typeface="+mn-lt"/>
                          <a:ea typeface="+mn-ea"/>
                          <a:cs typeface="+mn-cs"/>
                        </a:rPr>
                        <a:t> the number of families that receive support through gift or shoe cards, backpack program, coats , and request from parents.</a:t>
                      </a:r>
                      <a:endParaRPr lang="en-US" sz="1800" dirty="0">
                        <a:effectLst/>
                        <a:latin typeface="Georgia"/>
                        <a:ea typeface="Calibri"/>
                        <a:cs typeface="Times New Roman"/>
                      </a:endParaRPr>
                    </a:p>
                  </a:txBody>
                  <a:tcPr marL="70407" marR="70407" marT="70407" marB="70407"/>
                </a:tc>
                <a:extLst>
                  <a:ext uri="{0D108BD9-81ED-4DB2-BD59-A6C34878D82A}">
                    <a16:rowId xmlns:a16="http://schemas.microsoft.com/office/drawing/2014/main" val="10001"/>
                  </a:ext>
                </a:extLst>
              </a:tr>
            </a:tbl>
          </a:graphicData>
        </a:graphic>
      </p:graphicFrame>
      <p:sp>
        <p:nvSpPr>
          <p:cNvPr id="6" name="TextBox 5"/>
          <p:cNvSpPr txBox="1"/>
          <p:nvPr/>
        </p:nvSpPr>
        <p:spPr>
          <a:xfrm>
            <a:off x="1423687" y="682907"/>
            <a:ext cx="8032830" cy="523220"/>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Physically, Emotionally and Intellectually Safe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570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pPr/>
              <a:t>29</a:t>
            </a:fld>
            <a:endParaRPr lang="en-US" dirty="0"/>
          </a:p>
        </p:txBody>
      </p:sp>
      <p:sp>
        <p:nvSpPr>
          <p:cNvPr id="3" name="Title 2"/>
          <p:cNvSpPr>
            <a:spLocks noGrp="1"/>
          </p:cNvSpPr>
          <p:nvPr>
            <p:ph type="title"/>
          </p:nvPr>
        </p:nvSpPr>
        <p:spPr>
          <a:xfrm>
            <a:off x="392307" y="316240"/>
            <a:ext cx="9052560" cy="1076566"/>
          </a:xfrm>
        </p:spPr>
        <p:txBody>
          <a:bodyPr/>
          <a:lstStyle/>
          <a:p>
            <a:r>
              <a:rPr lang="en-US" dirty="0" smtClean="0"/>
              <a:t>Evidence of Increased Family Support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54806298"/>
              </p:ext>
            </p:extLst>
          </p:nvPr>
        </p:nvGraphicFramePr>
        <p:xfrm>
          <a:off x="1084158" y="1415770"/>
          <a:ext cx="3998823" cy="2667000"/>
        </p:xfrm>
        <a:graphic>
          <a:graphicData uri="http://schemas.openxmlformats.org/drawingml/2006/table">
            <a:tbl>
              <a:tblPr>
                <a:tableStyleId>{5C22544A-7EE6-4342-B048-85BDC9FD1C3A}</a:tableStyleId>
              </a:tblPr>
              <a:tblGrid>
                <a:gridCol w="923045">
                  <a:extLst>
                    <a:ext uri="{9D8B030D-6E8A-4147-A177-3AD203B41FA5}">
                      <a16:colId xmlns:a16="http://schemas.microsoft.com/office/drawing/2014/main" val="1207121681"/>
                    </a:ext>
                  </a:extLst>
                </a:gridCol>
                <a:gridCol w="365372">
                  <a:extLst>
                    <a:ext uri="{9D8B030D-6E8A-4147-A177-3AD203B41FA5}">
                      <a16:colId xmlns:a16="http://schemas.microsoft.com/office/drawing/2014/main" val="2209939150"/>
                    </a:ext>
                  </a:extLst>
                </a:gridCol>
                <a:gridCol w="365372">
                  <a:extLst>
                    <a:ext uri="{9D8B030D-6E8A-4147-A177-3AD203B41FA5}">
                      <a16:colId xmlns:a16="http://schemas.microsoft.com/office/drawing/2014/main" val="212078834"/>
                    </a:ext>
                  </a:extLst>
                </a:gridCol>
                <a:gridCol w="365372">
                  <a:extLst>
                    <a:ext uri="{9D8B030D-6E8A-4147-A177-3AD203B41FA5}">
                      <a16:colId xmlns:a16="http://schemas.microsoft.com/office/drawing/2014/main" val="3651522634"/>
                    </a:ext>
                  </a:extLst>
                </a:gridCol>
                <a:gridCol w="365372">
                  <a:extLst>
                    <a:ext uri="{9D8B030D-6E8A-4147-A177-3AD203B41FA5}">
                      <a16:colId xmlns:a16="http://schemas.microsoft.com/office/drawing/2014/main" val="4185608952"/>
                    </a:ext>
                  </a:extLst>
                </a:gridCol>
                <a:gridCol w="417509">
                  <a:extLst>
                    <a:ext uri="{9D8B030D-6E8A-4147-A177-3AD203B41FA5}">
                      <a16:colId xmlns:a16="http://schemas.microsoft.com/office/drawing/2014/main" val="3770218757"/>
                    </a:ext>
                  </a:extLst>
                </a:gridCol>
                <a:gridCol w="313235">
                  <a:extLst>
                    <a:ext uri="{9D8B030D-6E8A-4147-A177-3AD203B41FA5}">
                      <a16:colId xmlns:a16="http://schemas.microsoft.com/office/drawing/2014/main" val="238723065"/>
                    </a:ext>
                  </a:extLst>
                </a:gridCol>
                <a:gridCol w="365372">
                  <a:extLst>
                    <a:ext uri="{9D8B030D-6E8A-4147-A177-3AD203B41FA5}">
                      <a16:colId xmlns:a16="http://schemas.microsoft.com/office/drawing/2014/main" val="3214891756"/>
                    </a:ext>
                  </a:extLst>
                </a:gridCol>
                <a:gridCol w="518174">
                  <a:extLst>
                    <a:ext uri="{9D8B030D-6E8A-4147-A177-3AD203B41FA5}">
                      <a16:colId xmlns:a16="http://schemas.microsoft.com/office/drawing/2014/main" val="436214497"/>
                    </a:ext>
                  </a:extLst>
                </a:gridCol>
              </a:tblGrid>
              <a:tr h="190500">
                <a:tc gridSpan="9">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6892747"/>
                  </a:ext>
                </a:extLst>
              </a:tr>
              <a:tr h="38100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Sept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Oct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Nov</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Dec</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Jan</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Feb</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Total Cards</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1946697"/>
                  </a:ext>
                </a:extLst>
              </a:tr>
              <a:tr h="19050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6744882"/>
                  </a:ext>
                </a:extLst>
              </a:tr>
              <a:tr h="190500">
                <a:tc>
                  <a:txBody>
                    <a:bodyPr/>
                    <a:lstStyle/>
                    <a:p>
                      <a:pPr algn="l" fontAlgn="b"/>
                      <a:r>
                        <a:rPr lang="en-US" sz="1100" u="none" strike="noStrike">
                          <a:effectLst/>
                        </a:rPr>
                        <a:t>Fred Meyers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5034275"/>
                  </a:ext>
                </a:extLst>
              </a:tr>
              <a:tr h="19050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9289783"/>
                  </a:ext>
                </a:extLst>
              </a:tr>
              <a:tr h="190500">
                <a:tc>
                  <a:txBody>
                    <a:bodyPr/>
                    <a:lstStyle/>
                    <a:p>
                      <a:pPr algn="l" fontAlgn="b"/>
                      <a:r>
                        <a:rPr lang="en-US" sz="1100" u="none" strike="noStrike">
                          <a:effectLst/>
                        </a:rPr>
                        <a:t>Walmart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7798052"/>
                  </a:ext>
                </a:extLst>
              </a:tr>
              <a:tr h="19050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277533"/>
                  </a:ext>
                </a:extLst>
              </a:tr>
              <a:tr h="190500">
                <a:tc>
                  <a:txBody>
                    <a:bodyPr/>
                    <a:lstStyle/>
                    <a:p>
                      <a:pPr algn="l" fontAlgn="b"/>
                      <a:r>
                        <a:rPr lang="en-US" sz="1100" u="none" strike="noStrike">
                          <a:effectLst/>
                        </a:rPr>
                        <a:t>Safeway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19790"/>
                  </a:ext>
                </a:extLst>
              </a:tr>
              <a:tr h="19050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372657"/>
                  </a:ext>
                </a:extLst>
              </a:tr>
              <a:tr h="190500">
                <a:tc>
                  <a:txBody>
                    <a:bodyPr/>
                    <a:lstStyle/>
                    <a:p>
                      <a:pPr algn="l" fontAlgn="b"/>
                      <a:r>
                        <a:rPr lang="en-US" sz="1100" u="none" strike="noStrike">
                          <a:effectLst/>
                        </a:rPr>
                        <a:t>Shoe Card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4799419"/>
                  </a:ext>
                </a:extLst>
              </a:tr>
              <a:tr h="190500">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9777507"/>
                  </a:ext>
                </a:extLst>
              </a:tr>
              <a:tr h="190500">
                <a:tc>
                  <a:txBody>
                    <a:bodyPr/>
                    <a:lstStyle/>
                    <a:p>
                      <a:pPr algn="l" fontAlgn="b"/>
                      <a:r>
                        <a:rPr lang="en-US" sz="1100" u="none" strike="noStrike">
                          <a:effectLst/>
                        </a:rPr>
                        <a:t>Shoes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9406936"/>
                  </a:ext>
                </a:extLst>
              </a:tr>
              <a:tr h="190500">
                <a:tc>
                  <a:txBody>
                    <a:bodyPr/>
                    <a:lstStyle/>
                    <a:p>
                      <a:pPr algn="l" fontAlgn="b"/>
                      <a:r>
                        <a:rPr lang="en-US" sz="1100" u="none" strike="noStrike" dirty="0">
                          <a:effectLst/>
                        </a:rPr>
                        <a:t>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5849358"/>
                  </a:ext>
                </a:extLst>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55056">
            <a:off x="5986244" y="1699356"/>
            <a:ext cx="2748224" cy="206116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0690" y="4391129"/>
            <a:ext cx="3109965" cy="23324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7187" y="4574009"/>
            <a:ext cx="2293709" cy="1720282"/>
          </a:xfrm>
          <a:prstGeom prst="rect">
            <a:avLst/>
          </a:prstGeom>
        </p:spPr>
      </p:pic>
    </p:spTree>
    <p:extLst>
      <p:ext uri="{BB962C8B-B14F-4D97-AF65-F5344CB8AC3E}">
        <p14:creationId xmlns:p14="http://schemas.microsoft.com/office/powerpoint/2010/main" val="133514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Demographic Trends</a:t>
            </a:r>
            <a:endParaRPr lang="en-US" dirty="0"/>
          </a:p>
        </p:txBody>
      </p:sp>
      <p:sp>
        <p:nvSpPr>
          <p:cNvPr id="4" name="Slide Number Placeholder 3"/>
          <p:cNvSpPr>
            <a:spLocks noGrp="1"/>
          </p:cNvSpPr>
          <p:nvPr>
            <p:ph type="sldNum" sz="quarter" idx="4"/>
          </p:nvPr>
        </p:nvSpPr>
        <p:spPr/>
        <p:txBody>
          <a:bodyPr/>
          <a:lstStyle/>
          <a:p>
            <a:fld id="{31B80E4D-C55C-41DD-A67A-E2F4D6F272D4}" type="slidenum">
              <a:rPr lang="en-US" smtClean="0"/>
              <a:pPr/>
              <a:t>3</a:t>
            </a:fld>
            <a:endParaRPr lang="en-US" dirty="0"/>
          </a:p>
        </p:txBody>
      </p:sp>
      <p:pic>
        <p:nvPicPr>
          <p:cNvPr id="7" name="Picture 3"/>
          <p:cNvPicPr>
            <a:picLocks noChangeAspect="1" noChangeArrowheads="1"/>
          </p:cNvPicPr>
          <p:nvPr/>
        </p:nvPicPr>
        <p:blipFill>
          <a:blip r:embed="rId3" cstate="print"/>
          <a:srcRect/>
          <a:stretch>
            <a:fillRect/>
          </a:stretch>
        </p:blipFill>
        <p:spPr bwMode="auto">
          <a:xfrm>
            <a:off x="1831975" y="1073150"/>
            <a:ext cx="6664325" cy="5549900"/>
          </a:xfrm>
          <a:prstGeom prst="rect">
            <a:avLst/>
          </a:prstGeom>
          <a:noFill/>
          <a:ln w="9525">
            <a:miter lim="800000"/>
            <a:headEnd/>
            <a:tailEnd/>
          </a:ln>
          <a:effectLst/>
        </p:spPr>
      </p:pic>
      <p:sp>
        <p:nvSpPr>
          <p:cNvPr id="3" name="Oval 2"/>
          <p:cNvSpPr/>
          <p:nvPr/>
        </p:nvSpPr>
        <p:spPr>
          <a:xfrm>
            <a:off x="7191375" y="1676399"/>
            <a:ext cx="609600" cy="371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191375" y="5540187"/>
            <a:ext cx="609600" cy="371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2741517"/>
              </p:ext>
            </p:extLst>
          </p:nvPr>
        </p:nvGraphicFramePr>
        <p:xfrm>
          <a:off x="534867" y="1407380"/>
          <a:ext cx="8919234" cy="2765614"/>
        </p:xfrm>
        <a:graphic>
          <a:graphicData uri="http://schemas.openxmlformats.org/drawingml/2006/table">
            <a:tbl>
              <a:tblPr firstRow="1" firstCol="1" bandRow="1">
                <a:tableStyleId>{5C22544A-7EE6-4342-B048-85BDC9FD1C3A}</a:tableStyleId>
              </a:tblPr>
              <a:tblGrid>
                <a:gridCol w="1306131">
                  <a:extLst>
                    <a:ext uri="{9D8B030D-6E8A-4147-A177-3AD203B41FA5}">
                      <a16:colId xmlns:a16="http://schemas.microsoft.com/office/drawing/2014/main" val="20000"/>
                    </a:ext>
                  </a:extLst>
                </a:gridCol>
                <a:gridCol w="3493425">
                  <a:extLst>
                    <a:ext uri="{9D8B030D-6E8A-4147-A177-3AD203B41FA5}">
                      <a16:colId xmlns:a16="http://schemas.microsoft.com/office/drawing/2014/main" val="20001"/>
                    </a:ext>
                  </a:extLst>
                </a:gridCol>
                <a:gridCol w="4119678">
                  <a:extLst>
                    <a:ext uri="{9D8B030D-6E8A-4147-A177-3AD203B41FA5}">
                      <a16:colId xmlns:a16="http://schemas.microsoft.com/office/drawing/2014/main" val="20002"/>
                    </a:ext>
                  </a:extLst>
                </a:gridCol>
              </a:tblGrid>
              <a:tr h="1527520">
                <a:tc>
                  <a:txBody>
                    <a:bodyPr/>
                    <a:lstStyle/>
                    <a:p>
                      <a:pPr marL="0" marR="0">
                        <a:spcBef>
                          <a:spcPts val="0"/>
                        </a:spcBef>
                        <a:spcAft>
                          <a:spcPts val="0"/>
                        </a:spcAft>
                      </a:pPr>
                      <a:r>
                        <a:rPr lang="en-US" sz="1800" dirty="0">
                          <a:effectLst/>
                        </a:rPr>
                        <a:t>Strategic Plan Reference</a:t>
                      </a:r>
                      <a:endParaRPr lang="en-US" sz="1800" dirty="0">
                        <a:effectLst/>
                        <a:latin typeface="Georgia"/>
                        <a:ea typeface="Calibri"/>
                        <a:cs typeface="Times New Roman"/>
                      </a:endParaRPr>
                    </a:p>
                  </a:txBody>
                  <a:tcPr marL="70407" marR="70407" marT="70407" marB="70407"/>
                </a:tc>
                <a:tc>
                  <a:txBody>
                    <a:bodyPr/>
                    <a:lstStyle/>
                    <a:p>
                      <a:pPr marL="0" marR="0">
                        <a:spcBef>
                          <a:spcPts val="0"/>
                        </a:spcBef>
                        <a:spcAft>
                          <a:spcPts val="0"/>
                        </a:spcAft>
                      </a:pPr>
                      <a:r>
                        <a:rPr lang="en-US" sz="1800" dirty="0" smtClean="0">
                          <a:effectLst/>
                          <a:latin typeface="+mn-lt"/>
                          <a:ea typeface="Calibri"/>
                          <a:cs typeface="Times New Roman"/>
                        </a:rPr>
                        <a:t>Equitable</a:t>
                      </a:r>
                      <a:r>
                        <a:rPr lang="en-US" sz="1800" baseline="0" dirty="0" smtClean="0">
                          <a:effectLst/>
                          <a:latin typeface="+mn-lt"/>
                          <a:ea typeface="Calibri"/>
                          <a:cs typeface="Times New Roman"/>
                        </a:rPr>
                        <a:t> and Accessible Opportunities Action Items </a:t>
                      </a:r>
                      <a:r>
                        <a:rPr lang="en-US" sz="1800" dirty="0" smtClean="0">
                          <a:effectLst/>
                          <a:latin typeface="+mn-lt"/>
                        </a:rPr>
                        <a:t>(Actions that improve performance towards outcomes)</a:t>
                      </a:r>
                    </a:p>
                    <a:p>
                      <a:pPr marL="0" marR="0">
                        <a:spcBef>
                          <a:spcPts val="0"/>
                        </a:spcBef>
                        <a:spcAft>
                          <a:spcPts val="0"/>
                        </a:spcAft>
                      </a:pPr>
                      <a:r>
                        <a:rPr lang="en-US" sz="1800" dirty="0" smtClean="0">
                          <a:effectLst/>
                          <a:latin typeface="+mn-lt"/>
                        </a:rPr>
                        <a:t>What are you going to do?</a:t>
                      </a:r>
                      <a:endParaRPr lang="en-US" sz="1800" dirty="0" smtClean="0">
                        <a:effectLst/>
                        <a:latin typeface="+mn-lt"/>
                        <a:ea typeface="Calibri"/>
                        <a:cs typeface="Times New Roman"/>
                      </a:endParaRPr>
                    </a:p>
                  </a:txBody>
                  <a:tcPr marL="70407" marR="70407" marT="70407" marB="70407"/>
                </a:tc>
                <a:tc>
                  <a:txBody>
                    <a:bodyPr/>
                    <a:lstStyle/>
                    <a:p>
                      <a:pPr marL="0" marR="0">
                        <a:spcBef>
                          <a:spcPts val="0"/>
                        </a:spcBef>
                        <a:spcAft>
                          <a:spcPts val="0"/>
                        </a:spcAft>
                      </a:pPr>
                      <a:r>
                        <a:rPr lang="en-US" sz="1800" dirty="0">
                          <a:effectLst/>
                          <a:latin typeface="+mn-lt"/>
                        </a:rPr>
                        <a:t>Key Performance Indicators (KPIs) </a:t>
                      </a:r>
                    </a:p>
                    <a:p>
                      <a:pPr marL="0" marR="0">
                        <a:spcBef>
                          <a:spcPts val="0"/>
                        </a:spcBef>
                        <a:spcAft>
                          <a:spcPts val="0"/>
                        </a:spcAft>
                      </a:pPr>
                      <a:r>
                        <a:rPr lang="en-US" sz="1800" dirty="0">
                          <a:effectLst/>
                          <a:latin typeface="+mn-lt"/>
                        </a:rPr>
                        <a:t>(Formative measures of actions)</a:t>
                      </a:r>
                    </a:p>
                    <a:p>
                      <a:pPr marL="0" marR="0">
                        <a:spcBef>
                          <a:spcPts val="0"/>
                        </a:spcBef>
                        <a:spcAft>
                          <a:spcPts val="0"/>
                        </a:spcAft>
                      </a:pPr>
                      <a:r>
                        <a:rPr lang="en-US" sz="1800" dirty="0">
                          <a:effectLst/>
                          <a:latin typeface="+mn-lt"/>
                        </a:rPr>
                        <a:t>How will you know if this action is effective?</a:t>
                      </a:r>
                      <a:endParaRPr lang="en-US" sz="1800" dirty="0">
                        <a:effectLst/>
                        <a:latin typeface="+mn-lt"/>
                        <a:ea typeface="Calibri"/>
                        <a:cs typeface="Times New Roman"/>
                      </a:endParaRPr>
                    </a:p>
                  </a:txBody>
                  <a:tcPr marL="70407" marR="70407" marT="70407" marB="70407"/>
                </a:tc>
                <a:extLst>
                  <a:ext uri="{0D108BD9-81ED-4DB2-BD59-A6C34878D82A}">
                    <a16:rowId xmlns:a16="http://schemas.microsoft.com/office/drawing/2014/main" val="10000"/>
                  </a:ext>
                </a:extLst>
              </a:tr>
              <a:tr h="1058475">
                <a:tc>
                  <a:txBody>
                    <a:bodyPr/>
                    <a:lstStyle/>
                    <a:p>
                      <a:pPr marL="0" marR="0">
                        <a:spcBef>
                          <a:spcPts val="0"/>
                        </a:spcBef>
                        <a:spcAft>
                          <a:spcPts val="0"/>
                        </a:spcAft>
                      </a:pPr>
                      <a:r>
                        <a:rPr lang="en-US" sz="1800" dirty="0" smtClean="0">
                          <a:effectLst/>
                          <a:latin typeface="+mn-lt"/>
                          <a:ea typeface="+mn-ea"/>
                          <a:cs typeface="+mn-cs"/>
                        </a:rPr>
                        <a:t>1.2.a</a:t>
                      </a:r>
                      <a:endParaRPr lang="en-US" sz="1800" dirty="0">
                        <a:effectLst/>
                        <a:latin typeface="Georgia"/>
                        <a:ea typeface="Calibri"/>
                        <a:cs typeface="Times New Roman"/>
                      </a:endParaRPr>
                    </a:p>
                  </a:txBody>
                  <a:tcPr marL="70407" marR="70407" marT="70407" marB="70407"/>
                </a:tc>
                <a:tc>
                  <a:txBody>
                    <a:bodyPr/>
                    <a:lstStyle/>
                    <a:p>
                      <a:pPr marL="0" marR="0">
                        <a:spcBef>
                          <a:spcPts val="0"/>
                        </a:spcBef>
                        <a:spcAft>
                          <a:spcPts val="0"/>
                        </a:spcAft>
                        <a:tabLst>
                          <a:tab pos="3029585" algn="l"/>
                        </a:tabLst>
                      </a:pPr>
                      <a:r>
                        <a:rPr lang="en-US" sz="1800" dirty="0" smtClean="0">
                          <a:effectLst/>
                        </a:rPr>
                        <a:t>Provide</a:t>
                      </a:r>
                      <a:r>
                        <a:rPr lang="en-US" sz="1800" baseline="0" dirty="0" smtClean="0">
                          <a:effectLst/>
                        </a:rPr>
                        <a:t> extended day opportunities of students who need language and academic support</a:t>
                      </a:r>
                      <a:r>
                        <a:rPr lang="en-US" sz="1800" dirty="0">
                          <a:effectLst/>
                        </a:rPr>
                        <a:t>	</a:t>
                      </a:r>
                      <a:endParaRPr lang="en-US" sz="1800" dirty="0">
                        <a:effectLst/>
                        <a:latin typeface="Georgia"/>
                        <a:ea typeface="Calibri"/>
                        <a:cs typeface="Times New Roman"/>
                      </a:endParaRPr>
                    </a:p>
                  </a:txBody>
                  <a:tcPr marL="70407" marR="70407" marT="70407" marB="70407"/>
                </a:tc>
                <a:tc>
                  <a:txBody>
                    <a:bodyPr/>
                    <a:lstStyle/>
                    <a:p>
                      <a:pPr marL="342900" marR="0" lvl="0" indent="-342900">
                        <a:spcBef>
                          <a:spcPts val="0"/>
                        </a:spcBef>
                        <a:spcAft>
                          <a:spcPts val="0"/>
                        </a:spcAft>
                        <a:buFont typeface="Symbol"/>
                        <a:buChar char=""/>
                      </a:pPr>
                      <a:r>
                        <a:rPr lang="en-US" sz="1800" dirty="0" smtClean="0">
                          <a:effectLst/>
                          <a:latin typeface="+mn-lt"/>
                          <a:ea typeface="Calibri"/>
                          <a:cs typeface="Times New Roman"/>
                        </a:rPr>
                        <a:t>Data</a:t>
                      </a:r>
                      <a:r>
                        <a:rPr lang="en-US" sz="1800" baseline="0" dirty="0" smtClean="0">
                          <a:effectLst/>
                          <a:latin typeface="+mn-lt"/>
                          <a:ea typeface="Calibri"/>
                          <a:cs typeface="Times New Roman"/>
                        </a:rPr>
                        <a:t> from LLI and ILE</a:t>
                      </a:r>
                    </a:p>
                    <a:p>
                      <a:pPr marL="342900" marR="0" lvl="0" indent="-342900">
                        <a:spcBef>
                          <a:spcPts val="0"/>
                        </a:spcBef>
                        <a:spcAft>
                          <a:spcPts val="0"/>
                        </a:spcAft>
                        <a:buFont typeface="Symbol"/>
                        <a:buChar char=""/>
                      </a:pPr>
                      <a:r>
                        <a:rPr lang="en-US" sz="1800" baseline="0" dirty="0" smtClean="0">
                          <a:effectLst/>
                          <a:latin typeface="+mn-lt"/>
                          <a:ea typeface="Calibri"/>
                          <a:cs typeface="Times New Roman"/>
                        </a:rPr>
                        <a:t>Monitor attendance </a:t>
                      </a:r>
                    </a:p>
                    <a:p>
                      <a:pPr marL="342900" marR="0" lvl="0" indent="-342900">
                        <a:spcBef>
                          <a:spcPts val="0"/>
                        </a:spcBef>
                        <a:spcAft>
                          <a:spcPts val="0"/>
                        </a:spcAft>
                        <a:buFont typeface="Symbol"/>
                        <a:buChar char=""/>
                      </a:pPr>
                      <a:r>
                        <a:rPr lang="en-US" sz="1800" baseline="0" dirty="0" smtClean="0">
                          <a:effectLst/>
                          <a:latin typeface="+mn-lt"/>
                          <a:ea typeface="Calibri"/>
                          <a:cs typeface="Times New Roman"/>
                        </a:rPr>
                        <a:t>Analyze individual student assessments</a:t>
                      </a:r>
                      <a:endParaRPr lang="en-US" sz="1800" dirty="0">
                        <a:effectLst/>
                        <a:latin typeface="+mn-lt"/>
                        <a:ea typeface="Calibri"/>
                        <a:cs typeface="Times New Roman"/>
                      </a:endParaRPr>
                    </a:p>
                  </a:txBody>
                  <a:tcPr marL="70407" marR="70407" marT="70407" marB="70407"/>
                </a:tc>
                <a:extLst>
                  <a:ext uri="{0D108BD9-81ED-4DB2-BD59-A6C34878D82A}">
                    <a16:rowId xmlns:a16="http://schemas.microsoft.com/office/drawing/2014/main" val="10001"/>
                  </a:ext>
                </a:extLst>
              </a:tr>
            </a:tbl>
          </a:graphicData>
        </a:graphic>
      </p:graphicFrame>
      <p:sp>
        <p:nvSpPr>
          <p:cNvPr id="7" name="TextBox 6"/>
          <p:cNvSpPr txBox="1"/>
          <p:nvPr/>
        </p:nvSpPr>
        <p:spPr>
          <a:xfrm>
            <a:off x="1876912" y="515929"/>
            <a:ext cx="6623034" cy="523220"/>
          </a:xfrm>
          <a:prstGeom prst="rect">
            <a:avLst/>
          </a:prstGeom>
          <a:noFill/>
        </p:spPr>
        <p:txBody>
          <a:bodyPr wrap="square" rtlCol="0">
            <a:sp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Equitable and Accessible Opportunities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327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pPr/>
              <a:t>31</a:t>
            </a:fld>
            <a:endParaRPr lang="en-US" dirty="0"/>
          </a:p>
        </p:txBody>
      </p:sp>
      <p:sp>
        <p:nvSpPr>
          <p:cNvPr id="3" name="Title 2"/>
          <p:cNvSpPr>
            <a:spLocks noGrp="1"/>
          </p:cNvSpPr>
          <p:nvPr>
            <p:ph type="title"/>
          </p:nvPr>
        </p:nvSpPr>
        <p:spPr/>
        <p:txBody>
          <a:bodyPr/>
          <a:lstStyle/>
          <a:p>
            <a:r>
              <a:rPr lang="en-US" dirty="0" smtClean="0"/>
              <a:t>Evidence of Imagine Learning English</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256" y="1252140"/>
            <a:ext cx="3450458" cy="258784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7951" r="21606"/>
          <a:stretch/>
        </p:blipFill>
        <p:spPr>
          <a:xfrm>
            <a:off x="7458797" y="4681133"/>
            <a:ext cx="1790700" cy="222195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88141" y="1655884"/>
            <a:ext cx="4727118" cy="354533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7900" y="4011592"/>
            <a:ext cx="4003545" cy="3071041"/>
          </a:xfrm>
          <a:prstGeom prst="rect">
            <a:avLst/>
          </a:prstGeom>
        </p:spPr>
      </p:pic>
    </p:spTree>
    <p:extLst>
      <p:ext uri="{BB962C8B-B14F-4D97-AF65-F5344CB8AC3E}">
        <p14:creationId xmlns:p14="http://schemas.microsoft.com/office/powerpoint/2010/main" val="336528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solidFill>
                  <a:prstClr val="black">
                    <a:tint val="75000"/>
                  </a:prstClr>
                </a:solidFill>
              </a:rPr>
              <a:pPr/>
              <a:t>32</a:t>
            </a:fld>
            <a:endParaRPr lang="en-US" dirty="0">
              <a:solidFill>
                <a:prstClr val="black">
                  <a:tint val="75000"/>
                </a:prstClr>
              </a:solidFill>
            </a:endParaRPr>
          </a:p>
        </p:txBody>
      </p:sp>
      <p:sp>
        <p:nvSpPr>
          <p:cNvPr id="3" name="Title 2"/>
          <p:cNvSpPr>
            <a:spLocks noGrp="1"/>
          </p:cNvSpPr>
          <p:nvPr>
            <p:ph type="title"/>
          </p:nvPr>
        </p:nvSpPr>
        <p:spPr>
          <a:xfrm>
            <a:off x="502920" y="743633"/>
            <a:ext cx="9052560" cy="1076566"/>
          </a:xfrm>
        </p:spPr>
        <p:txBody>
          <a:bodyPr/>
          <a:lstStyle/>
          <a:p>
            <a:r>
              <a:rPr lang="en-US" dirty="0" smtClean="0"/>
              <a:t>Supports Needed at Garfield</a:t>
            </a:r>
            <a:endParaRPr lang="en-US" dirty="0"/>
          </a:p>
        </p:txBody>
      </p:sp>
      <p:sp>
        <p:nvSpPr>
          <p:cNvPr id="5" name="TextBox 4"/>
          <p:cNvSpPr txBox="1"/>
          <p:nvPr/>
        </p:nvSpPr>
        <p:spPr>
          <a:xfrm>
            <a:off x="502921" y="2025595"/>
            <a:ext cx="9052560" cy="4616648"/>
          </a:xfrm>
          <a:prstGeom prst="rect">
            <a:avLst/>
          </a:prstGeom>
          <a:noFill/>
        </p:spPr>
        <p:txBody>
          <a:bodyPr wrap="square" rtlCol="0">
            <a:spAutoFit/>
          </a:bodyPr>
          <a:lstStyle/>
          <a:p>
            <a:pPr marL="457200" lvl="0" indent="-457200">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Assistant Principal</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0" indent="-4572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Separate primary and intermediate extended resource </a:t>
            </a:r>
            <a:r>
              <a:rPr lang="en-US" sz="2400" dirty="0" smtClean="0">
                <a:latin typeface="Tahoma" panose="020B0604030504040204" pitchFamily="34" charset="0"/>
                <a:ea typeface="Tahoma" panose="020B0604030504040204" pitchFamily="34" charset="0"/>
                <a:cs typeface="Tahoma" panose="020B0604030504040204" pitchFamily="34" charset="0"/>
              </a:rPr>
              <a:t>classrooms</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0" indent="-4572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Para support for </a:t>
            </a:r>
            <a:r>
              <a:rPr lang="en-US" sz="2400" dirty="0" smtClean="0">
                <a:latin typeface="Tahoma" panose="020B0604030504040204" pitchFamily="34" charset="0"/>
                <a:ea typeface="Tahoma" panose="020B0604030504040204" pitchFamily="34" charset="0"/>
                <a:cs typeface="Tahoma" panose="020B0604030504040204" pitchFamily="34" charset="0"/>
              </a:rPr>
              <a:t>math</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0" indent="-4572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Family </a:t>
            </a:r>
            <a:r>
              <a:rPr lang="en-US" sz="2400" dirty="0" smtClean="0">
                <a:latin typeface="Tahoma" panose="020B0604030504040204" pitchFamily="34" charset="0"/>
                <a:ea typeface="Tahoma" panose="020B0604030504040204" pitchFamily="34" charset="0"/>
                <a:cs typeface="Tahoma" panose="020B0604030504040204" pitchFamily="34" charset="0"/>
              </a:rPr>
              <a:t>advocate</a:t>
            </a:r>
          </a:p>
          <a:p>
            <a:pPr lvl="0"/>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0" indent="-4572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Chromebooks</a:t>
            </a:r>
          </a:p>
          <a:p>
            <a:r>
              <a:rPr lang="en-US" dirty="0"/>
              <a:t>	</a:t>
            </a:r>
            <a:endParaRPr lang="en-US" dirty="0" smtClean="0"/>
          </a:p>
          <a:p>
            <a:endParaRPr lang="en-US" dirty="0"/>
          </a:p>
        </p:txBody>
      </p:sp>
    </p:spTree>
    <p:extLst>
      <p:ext uri="{BB962C8B-B14F-4D97-AF65-F5344CB8AC3E}">
        <p14:creationId xmlns:p14="http://schemas.microsoft.com/office/powerpoint/2010/main" val="1946603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999F817-F5D2-4A26-96AD-1211DCAE6C1D}" type="slidenum">
              <a:rPr lang="en-US" smtClean="0">
                <a:solidFill>
                  <a:prstClr val="black">
                    <a:tint val="75000"/>
                  </a:prstClr>
                </a:solidFill>
              </a:rPr>
              <a:pPr/>
              <a:t>33</a:t>
            </a:fld>
            <a:endParaRPr lang="en-US" dirty="0">
              <a:solidFill>
                <a:prstClr val="black">
                  <a:tint val="75000"/>
                </a:prstClr>
              </a:solidFill>
            </a:endParaRPr>
          </a:p>
        </p:txBody>
      </p:sp>
      <p:sp>
        <p:nvSpPr>
          <p:cNvPr id="3" name="Title 2"/>
          <p:cNvSpPr>
            <a:spLocks noGrp="1"/>
          </p:cNvSpPr>
          <p:nvPr>
            <p:ph type="title"/>
          </p:nvPr>
        </p:nvSpPr>
        <p:spPr>
          <a:xfrm>
            <a:off x="500932" y="1908314"/>
            <a:ext cx="9052560" cy="3143746"/>
          </a:xfrm>
        </p:spPr>
        <p:txBody>
          <a:bodyPr/>
          <a:lstStyle/>
          <a:p>
            <a:r>
              <a:rPr lang="en-US" dirty="0" smtClean="0"/>
              <a:t>Thank you for sharing this time with us.</a:t>
            </a:r>
            <a:br>
              <a:rPr lang="en-US" dirty="0" smtClean="0"/>
            </a:br>
            <a:endParaRPr lang="en-US" dirty="0"/>
          </a:p>
        </p:txBody>
      </p:sp>
      <p:sp>
        <p:nvSpPr>
          <p:cNvPr id="4" name="TextBox 3"/>
          <p:cNvSpPr txBox="1"/>
          <p:nvPr/>
        </p:nvSpPr>
        <p:spPr>
          <a:xfrm>
            <a:off x="5907322" y="3691890"/>
            <a:ext cx="2985218" cy="507831"/>
          </a:xfrm>
          <a:prstGeom prst="rect">
            <a:avLst/>
          </a:prstGeom>
          <a:noFill/>
        </p:spPr>
        <p:txBody>
          <a:bodyPr wrap="square" rtlCol="0">
            <a:spAutoFit/>
          </a:bodyPr>
          <a:lstStyle/>
          <a:p>
            <a:r>
              <a:rPr lang="en-US" b="1" dirty="0" smtClean="0">
                <a:solidFill>
                  <a:srgbClr val="00447C"/>
                </a:solidFill>
                <a:latin typeface="Kunstler Script" panose="030304020206070D0D06" pitchFamily="66" charset="0"/>
              </a:rPr>
              <a:t>The Garfield  Team</a:t>
            </a:r>
            <a:endParaRPr lang="en-US" b="1" dirty="0">
              <a:solidFill>
                <a:srgbClr val="00447C"/>
              </a:solidFill>
              <a:latin typeface="Kunstler Script" panose="030304020206070D0D06" pitchFamily="66" charset="0"/>
            </a:endParaRPr>
          </a:p>
        </p:txBody>
      </p:sp>
    </p:spTree>
    <p:extLst>
      <p:ext uri="{BB962C8B-B14F-4D97-AF65-F5344CB8AC3E}">
        <p14:creationId xmlns:p14="http://schemas.microsoft.com/office/powerpoint/2010/main" val="330905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5-year Improvement Trend vs. 2015 Performance</a:t>
            </a:r>
            <a:endParaRPr lang="en-US" dirty="0"/>
          </a:p>
        </p:txBody>
      </p:sp>
      <p:sp>
        <p:nvSpPr>
          <p:cNvPr id="4" name="Slide Number Placeholder 3"/>
          <p:cNvSpPr>
            <a:spLocks noGrp="1"/>
          </p:cNvSpPr>
          <p:nvPr>
            <p:ph type="sldNum" sz="quarter" idx="4"/>
          </p:nvPr>
        </p:nvSpPr>
        <p:spPr/>
        <p:txBody>
          <a:bodyPr/>
          <a:lstStyle/>
          <a:p>
            <a:fld id="{B999F817-F5D2-4A26-96AD-1211DCAE6C1D}" type="slidenum">
              <a:rPr lang="en-US" smtClean="0"/>
              <a:pPr/>
              <a:t>4</a:t>
            </a:fld>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316038" y="1052513"/>
            <a:ext cx="7626350" cy="5729287"/>
          </a:xfrm>
          <a:prstGeom prst="rect">
            <a:avLst/>
          </a:prstGeom>
          <a:noFill/>
          <a:ln w="9525">
            <a:miter lim="800000"/>
            <a:headEnd/>
            <a:tailEnd/>
          </a:ln>
          <a:effectLst/>
        </p:spPr>
      </p:pic>
      <p:sp>
        <p:nvSpPr>
          <p:cNvPr id="8" name="Oval 7"/>
          <p:cNvSpPr/>
          <p:nvPr/>
        </p:nvSpPr>
        <p:spPr>
          <a:xfrm>
            <a:off x="5019675" y="2124075"/>
            <a:ext cx="561975" cy="3905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5273040" y="2514600"/>
            <a:ext cx="7744" cy="106172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
            <a:ext cx="9052560" cy="1167319"/>
          </a:xfrm>
        </p:spPr>
        <p:txBody>
          <a:bodyPr/>
          <a:lstStyle/>
          <a:p>
            <a:r>
              <a:rPr lang="en-US" dirty="0" smtClean="0"/>
              <a:t>Elementary Counts</a:t>
            </a:r>
            <a:br>
              <a:rPr lang="en-US" dirty="0" smtClean="0"/>
            </a:br>
            <a:r>
              <a:rPr lang="en-US" sz="2000" dirty="0" smtClean="0"/>
              <a:t>(Number of students assessed at each grade)</a:t>
            </a:r>
            <a:endParaRPr lang="en-US" sz="2000" dirty="0"/>
          </a:p>
        </p:txBody>
      </p:sp>
      <p:sp>
        <p:nvSpPr>
          <p:cNvPr id="4" name="Slide Number Placeholder 3"/>
          <p:cNvSpPr>
            <a:spLocks noGrp="1"/>
          </p:cNvSpPr>
          <p:nvPr>
            <p:ph type="sldNum" sz="quarter" idx="4"/>
          </p:nvPr>
        </p:nvSpPr>
        <p:spPr/>
        <p:txBody>
          <a:bodyPr/>
          <a:lstStyle/>
          <a:p>
            <a:fld id="{B999F817-F5D2-4A26-96AD-1211DCAE6C1D}" type="slidenum">
              <a:rPr lang="en-US" smtClean="0"/>
              <a:pPr/>
              <a:t>5</a:t>
            </a:fld>
            <a:endParaRPr lang="en-US" dirty="0"/>
          </a:p>
        </p:txBody>
      </p:sp>
      <p:sp>
        <p:nvSpPr>
          <p:cNvPr id="5" name="Rectangle 4"/>
          <p:cNvSpPr/>
          <p:nvPr/>
        </p:nvSpPr>
        <p:spPr>
          <a:xfrm>
            <a:off x="314325" y="948162"/>
            <a:ext cx="3388022" cy="523220"/>
          </a:xfrm>
          <a:prstGeom prst="rect">
            <a:avLst/>
          </a:prstGeom>
        </p:spPr>
        <p:txBody>
          <a:bodyPr wrap="square" lIns="101882" tIns="50941" rIns="101882" bIns="50941">
            <a:spAutoFit/>
          </a:bodyPr>
          <a:lstStyle/>
          <a:p>
            <a:r>
              <a:rPr lang="en-US" dirty="0" smtClean="0"/>
              <a:t>ELA</a:t>
            </a:r>
            <a:endParaRPr lang="en-US" dirty="0"/>
          </a:p>
        </p:txBody>
      </p:sp>
      <p:sp>
        <p:nvSpPr>
          <p:cNvPr id="7" name="Rectangle 6"/>
          <p:cNvSpPr/>
          <p:nvPr/>
        </p:nvSpPr>
        <p:spPr>
          <a:xfrm>
            <a:off x="314325" y="3680365"/>
            <a:ext cx="3388022" cy="523220"/>
          </a:xfrm>
          <a:prstGeom prst="rect">
            <a:avLst/>
          </a:prstGeom>
        </p:spPr>
        <p:txBody>
          <a:bodyPr wrap="square" lIns="101882" tIns="50941" rIns="101882" bIns="50941">
            <a:spAutoFit/>
          </a:bodyPr>
          <a:lstStyle/>
          <a:p>
            <a:r>
              <a:rPr lang="en-US" dirty="0" smtClean="0"/>
              <a:t>Math</a:t>
            </a:r>
            <a:endParaRPr lang="en-US" dirty="0"/>
          </a:p>
        </p:txBody>
      </p:sp>
      <p:pic>
        <p:nvPicPr>
          <p:cNvPr id="10" name="Picture 3"/>
          <p:cNvPicPr>
            <a:picLocks noChangeAspect="1" noChangeArrowheads="1"/>
          </p:cNvPicPr>
          <p:nvPr/>
        </p:nvPicPr>
        <p:blipFill>
          <a:blip r:embed="rId3" cstate="print"/>
          <a:srcRect/>
          <a:stretch>
            <a:fillRect/>
          </a:stretch>
        </p:blipFill>
        <p:spPr bwMode="auto">
          <a:xfrm>
            <a:off x="808038" y="1536700"/>
            <a:ext cx="8493125" cy="1995488"/>
          </a:xfrm>
          <a:prstGeom prst="rect">
            <a:avLst/>
          </a:prstGeom>
          <a:noFill/>
          <a:ln w="9525">
            <a:miter lim="800000"/>
            <a:headEnd/>
            <a:tailEnd/>
          </a:ln>
          <a:effectLst/>
        </p:spPr>
      </p:pic>
      <p:pic>
        <p:nvPicPr>
          <p:cNvPr id="9" name="Picture 5"/>
          <p:cNvPicPr>
            <a:picLocks noChangeAspect="1" noChangeArrowheads="1"/>
          </p:cNvPicPr>
          <p:nvPr/>
        </p:nvPicPr>
        <p:blipFill>
          <a:blip r:embed="rId4" cstate="print"/>
          <a:srcRect/>
          <a:stretch>
            <a:fillRect/>
          </a:stretch>
        </p:blipFill>
        <p:spPr bwMode="auto">
          <a:xfrm>
            <a:off x="808038" y="4206875"/>
            <a:ext cx="8493125" cy="1993900"/>
          </a:xfrm>
          <a:prstGeom prst="rect">
            <a:avLst/>
          </a:prstGeom>
          <a:noFill/>
          <a:ln w="9525">
            <a:miter lim="800000"/>
            <a:headEnd/>
            <a:tailEnd/>
          </a:ln>
          <a:effectLst/>
        </p:spPr>
      </p:pic>
      <p:sp>
        <p:nvSpPr>
          <p:cNvPr id="6" name="Oval 5"/>
          <p:cNvSpPr/>
          <p:nvPr/>
        </p:nvSpPr>
        <p:spPr>
          <a:xfrm>
            <a:off x="8153400" y="1685925"/>
            <a:ext cx="638175" cy="971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53400" y="4352925"/>
            <a:ext cx="638175" cy="971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 Grade ELA</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6</a:t>
            </a:fld>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309563" y="890588"/>
            <a:ext cx="4656137" cy="2860675"/>
          </a:xfrm>
          <a:prstGeom prst="rect">
            <a:avLst/>
          </a:prstGeom>
          <a:noFill/>
          <a:ln w="9525">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5067300" y="885825"/>
            <a:ext cx="4664075" cy="2871788"/>
          </a:xfrm>
          <a:prstGeom prst="rect">
            <a:avLst/>
          </a:prstGeom>
          <a:noFill/>
          <a:ln w="9525">
            <a:miter lim="800000"/>
            <a:headEnd/>
            <a:tailEnd/>
          </a:ln>
          <a:effectLst/>
        </p:spPr>
      </p:pic>
      <p:pic>
        <p:nvPicPr>
          <p:cNvPr id="10" name="Picture 4"/>
          <p:cNvPicPr>
            <a:picLocks noChangeAspect="1" noChangeArrowheads="1"/>
          </p:cNvPicPr>
          <p:nvPr/>
        </p:nvPicPr>
        <p:blipFill>
          <a:blip r:embed="rId5" cstate="print"/>
          <a:srcRect/>
          <a:stretch>
            <a:fillRect/>
          </a:stretch>
        </p:blipFill>
        <p:spPr bwMode="auto">
          <a:xfrm>
            <a:off x="296863" y="3867150"/>
            <a:ext cx="4670425" cy="2870200"/>
          </a:xfrm>
          <a:prstGeom prst="rect">
            <a:avLst/>
          </a:prstGeom>
          <a:noFill/>
          <a:ln w="9525">
            <a:miter lim="800000"/>
            <a:headEnd/>
            <a:tailEnd/>
          </a:ln>
          <a:effectLst/>
        </p:spPr>
      </p:pic>
      <p:pic>
        <p:nvPicPr>
          <p:cNvPr id="11" name="Picture 5"/>
          <p:cNvPicPr>
            <a:picLocks noChangeAspect="1" noChangeArrowheads="1"/>
          </p:cNvPicPr>
          <p:nvPr/>
        </p:nvPicPr>
        <p:blipFill>
          <a:blip r:embed="rId6" cstate="print"/>
          <a:srcRect/>
          <a:stretch>
            <a:fillRect/>
          </a:stretch>
        </p:blipFill>
        <p:spPr bwMode="auto">
          <a:xfrm>
            <a:off x="5054600" y="3868738"/>
            <a:ext cx="4678363" cy="2870200"/>
          </a:xfrm>
          <a:prstGeom prst="rect">
            <a:avLst/>
          </a:prstGeom>
          <a:noFill/>
          <a:ln w="9525">
            <a:miter lim="800000"/>
            <a:headEnd/>
            <a:tailEnd/>
          </a:ln>
          <a:effectLst/>
        </p:spPr>
      </p:pic>
      <p:sp>
        <p:nvSpPr>
          <p:cNvPr id="3" name="Oval 2"/>
          <p:cNvSpPr/>
          <p:nvPr/>
        </p:nvSpPr>
        <p:spPr>
          <a:xfrm>
            <a:off x="4184374" y="167971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184375" y="2616019"/>
            <a:ext cx="523792" cy="9123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146253" y="5318920"/>
            <a:ext cx="1034025" cy="56817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918382" y="1614377"/>
            <a:ext cx="523792" cy="9123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615403" y="5045513"/>
            <a:ext cx="830868" cy="3256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4th Grade ELA</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7</a:t>
            </a:fld>
            <a:endParaRPr lang="en-US" dirty="0"/>
          </a:p>
        </p:txBody>
      </p:sp>
      <p:pic>
        <p:nvPicPr>
          <p:cNvPr id="10" name="Picture 1"/>
          <p:cNvPicPr>
            <a:picLocks noChangeAspect="1" noChangeArrowheads="1"/>
          </p:cNvPicPr>
          <p:nvPr/>
        </p:nvPicPr>
        <p:blipFill>
          <a:blip r:embed="rId3" cstate="print"/>
          <a:srcRect/>
          <a:stretch>
            <a:fillRect/>
          </a:stretch>
        </p:blipFill>
        <p:spPr bwMode="auto">
          <a:xfrm>
            <a:off x="309563" y="885825"/>
            <a:ext cx="4670425" cy="2870200"/>
          </a:xfrm>
          <a:prstGeom prst="rect">
            <a:avLst/>
          </a:prstGeom>
          <a:noFill/>
          <a:ln w="9525">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5081588" y="885825"/>
            <a:ext cx="4664075" cy="2871788"/>
          </a:xfrm>
          <a:prstGeom prst="rect">
            <a:avLst/>
          </a:prstGeom>
          <a:noFill/>
          <a:ln w="9525">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309563" y="3881438"/>
            <a:ext cx="4670425" cy="2868612"/>
          </a:xfrm>
          <a:prstGeom prst="rect">
            <a:avLst/>
          </a:prstGeom>
          <a:noFill/>
          <a:ln w="9525">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5081588" y="3881438"/>
            <a:ext cx="4678362" cy="2868612"/>
          </a:xfrm>
          <a:prstGeom prst="rect">
            <a:avLst/>
          </a:prstGeom>
          <a:noFill/>
          <a:ln w="9525">
            <a:miter lim="800000"/>
            <a:headEnd/>
            <a:tailEnd/>
          </a:ln>
          <a:effectLst/>
        </p:spPr>
      </p:pic>
      <p:sp>
        <p:nvSpPr>
          <p:cNvPr id="8" name="Oval 7"/>
          <p:cNvSpPr/>
          <p:nvPr/>
        </p:nvSpPr>
        <p:spPr>
          <a:xfrm>
            <a:off x="4185463" y="2584174"/>
            <a:ext cx="563550" cy="978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889543" y="1569928"/>
            <a:ext cx="563550" cy="978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734986" y="4845097"/>
            <a:ext cx="900953" cy="4706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552140" y="4904718"/>
            <a:ext cx="900953" cy="4706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5th Grade ELA</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8</a:t>
            </a:fld>
            <a:endParaRPr lang="en-US" dirty="0"/>
          </a:p>
        </p:txBody>
      </p:sp>
      <p:pic>
        <p:nvPicPr>
          <p:cNvPr id="10" name="Picture 1"/>
          <p:cNvPicPr>
            <a:picLocks noChangeAspect="1" noChangeArrowheads="1"/>
          </p:cNvPicPr>
          <p:nvPr/>
        </p:nvPicPr>
        <p:blipFill>
          <a:blip r:embed="rId3" cstate="print"/>
          <a:srcRect/>
          <a:stretch>
            <a:fillRect/>
          </a:stretch>
        </p:blipFill>
        <p:spPr bwMode="auto">
          <a:xfrm>
            <a:off x="314325" y="896938"/>
            <a:ext cx="4629150" cy="2862262"/>
          </a:xfrm>
          <a:prstGeom prst="rect">
            <a:avLst/>
          </a:prstGeom>
          <a:noFill/>
          <a:ln w="9525">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5081588" y="885825"/>
            <a:ext cx="4664075" cy="2871788"/>
          </a:xfrm>
          <a:prstGeom prst="rect">
            <a:avLst/>
          </a:prstGeom>
          <a:noFill/>
          <a:ln w="9525">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309563" y="3881438"/>
            <a:ext cx="4670425" cy="2868612"/>
          </a:xfrm>
          <a:prstGeom prst="rect">
            <a:avLst/>
          </a:prstGeom>
          <a:noFill/>
          <a:ln w="9525">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5072063" y="3875088"/>
            <a:ext cx="4668837" cy="2879725"/>
          </a:xfrm>
          <a:prstGeom prst="rect">
            <a:avLst/>
          </a:prstGeom>
          <a:noFill/>
          <a:ln w="9525">
            <a:miter lim="800000"/>
            <a:headEnd/>
            <a:tailEnd/>
          </a:ln>
          <a:effectLst/>
        </p:spPr>
      </p:pic>
      <p:sp>
        <p:nvSpPr>
          <p:cNvPr id="8" name="Oval 7"/>
          <p:cNvSpPr/>
          <p:nvPr/>
        </p:nvSpPr>
        <p:spPr>
          <a:xfrm>
            <a:off x="4164495" y="2564296"/>
            <a:ext cx="563550" cy="978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39826" y="1962391"/>
            <a:ext cx="563550" cy="7673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913094" y="4504765"/>
            <a:ext cx="814951" cy="3227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32350" y="4706470"/>
            <a:ext cx="814951" cy="3227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3rd Grade MATH  </a:t>
            </a:r>
            <a:endParaRPr lang="en-US" dirty="0"/>
          </a:p>
        </p:txBody>
      </p:sp>
      <p:sp>
        <p:nvSpPr>
          <p:cNvPr id="7" name="Slide Number Placeholder 6"/>
          <p:cNvSpPr>
            <a:spLocks noGrp="1"/>
          </p:cNvSpPr>
          <p:nvPr>
            <p:ph type="sldNum" sz="quarter" idx="4"/>
          </p:nvPr>
        </p:nvSpPr>
        <p:spPr/>
        <p:txBody>
          <a:bodyPr/>
          <a:lstStyle/>
          <a:p>
            <a:fld id="{31B80E4D-C55C-41DD-A67A-E2F4D6F272D4}" type="slidenum">
              <a:rPr lang="en-US" smtClean="0"/>
              <a:pPr/>
              <a:t>9</a:t>
            </a:fld>
            <a:endParaRPr lang="en-US" dirty="0"/>
          </a:p>
        </p:txBody>
      </p:sp>
      <p:pic>
        <p:nvPicPr>
          <p:cNvPr id="9" name="Picture 1"/>
          <p:cNvPicPr>
            <a:picLocks noChangeAspect="1" noChangeArrowheads="1"/>
          </p:cNvPicPr>
          <p:nvPr/>
        </p:nvPicPr>
        <p:blipFill>
          <a:blip r:embed="rId3" cstate="print"/>
          <a:srcRect/>
          <a:stretch>
            <a:fillRect/>
          </a:stretch>
        </p:blipFill>
        <p:spPr bwMode="auto">
          <a:xfrm>
            <a:off x="320675" y="887413"/>
            <a:ext cx="4692650" cy="2867025"/>
          </a:xfrm>
          <a:prstGeom prst="rect">
            <a:avLst/>
          </a:prstGeom>
          <a:noFill/>
          <a:ln w="9525">
            <a:miter lim="800000"/>
            <a:headEnd/>
            <a:tailEnd/>
          </a:ln>
          <a:effectLst/>
        </p:spPr>
      </p:pic>
      <p:pic>
        <p:nvPicPr>
          <p:cNvPr id="10" name="Picture 2"/>
          <p:cNvPicPr>
            <a:picLocks noChangeAspect="1" noChangeArrowheads="1"/>
          </p:cNvPicPr>
          <p:nvPr/>
        </p:nvPicPr>
        <p:blipFill>
          <a:blip r:embed="rId4" cstate="print"/>
          <a:srcRect/>
          <a:stretch>
            <a:fillRect/>
          </a:stretch>
        </p:blipFill>
        <p:spPr bwMode="auto">
          <a:xfrm>
            <a:off x="5060950" y="882650"/>
            <a:ext cx="4684713" cy="2878138"/>
          </a:xfrm>
          <a:prstGeom prst="rect">
            <a:avLst/>
          </a:prstGeom>
          <a:noFill/>
          <a:ln w="9525">
            <a:miter lim="800000"/>
            <a:headEnd/>
            <a:tailEnd/>
          </a:ln>
          <a:effectLst/>
        </p:spPr>
      </p:pic>
      <p:pic>
        <p:nvPicPr>
          <p:cNvPr id="11" name="Picture 3"/>
          <p:cNvPicPr>
            <a:picLocks noChangeAspect="1" noChangeArrowheads="1"/>
          </p:cNvPicPr>
          <p:nvPr/>
        </p:nvPicPr>
        <p:blipFill>
          <a:blip r:embed="rId5" cstate="print"/>
          <a:srcRect/>
          <a:stretch>
            <a:fillRect/>
          </a:stretch>
        </p:blipFill>
        <p:spPr bwMode="auto">
          <a:xfrm>
            <a:off x="314325" y="3881438"/>
            <a:ext cx="4673600" cy="2868612"/>
          </a:xfrm>
          <a:prstGeom prst="rect">
            <a:avLst/>
          </a:prstGeom>
          <a:noFill/>
          <a:ln w="9525">
            <a:miter lim="800000"/>
            <a:headEnd/>
            <a:tailEnd/>
          </a:ln>
          <a:effectLst/>
        </p:spPr>
      </p:pic>
      <p:pic>
        <p:nvPicPr>
          <p:cNvPr id="12" name="Picture 4"/>
          <p:cNvPicPr>
            <a:picLocks noChangeAspect="1" noChangeArrowheads="1"/>
          </p:cNvPicPr>
          <p:nvPr/>
        </p:nvPicPr>
        <p:blipFill>
          <a:blip r:embed="rId6" cstate="print"/>
          <a:srcRect/>
          <a:stretch>
            <a:fillRect/>
          </a:stretch>
        </p:blipFill>
        <p:spPr bwMode="auto">
          <a:xfrm>
            <a:off x="5070475" y="3881438"/>
            <a:ext cx="4673600" cy="2868612"/>
          </a:xfrm>
          <a:prstGeom prst="rect">
            <a:avLst/>
          </a:prstGeom>
          <a:noFill/>
          <a:ln w="9525">
            <a:miter lim="800000"/>
            <a:headEnd/>
            <a:tailEnd/>
          </a:ln>
          <a:effectLst/>
        </p:spPr>
      </p:pic>
      <p:sp>
        <p:nvSpPr>
          <p:cNvPr id="8" name="Oval 7"/>
          <p:cNvSpPr/>
          <p:nvPr/>
        </p:nvSpPr>
        <p:spPr>
          <a:xfrm>
            <a:off x="4191813" y="2533816"/>
            <a:ext cx="563550" cy="978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05266" y="1555623"/>
            <a:ext cx="563550" cy="97819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590365" y="5069541"/>
            <a:ext cx="900953" cy="4706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63965" y="5080420"/>
            <a:ext cx="923076" cy="6614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  &amp;quot;&quot;/&gt;&lt;property id=&quot;20307&quot; value=&quot;284&quot;/&gt;&lt;/object&gt;&lt;object type=&quot;3&quot; unique_id=&quot;10017&quot;&gt;&lt;property id=&quot;20148&quot; value=&quot;5&quot;/&gt;&lt;property id=&quot;20300&quot; value=&quot;Slide 17 - &amp;quot;EES Staff Perceptions - 2014&amp;quot;&quot;/&gt;&lt;property id=&quot;20307&quot; value=&quot;294&quot;/&gt;&lt;/object&gt;&lt;object type=&quot;3&quot; unique_id=&quot;10018&quot;&gt;&lt;property id=&quot;20148&quot; value=&quot;5&quot;/&gt;&lt;property id=&quot;20300&quot; value=&quot;Slide 18 - &amp;quot;EES Staff Perceptions - Longitudinal&amp;quot;&quot;/&gt;&lt;property id=&quot;20307&quot; value=&quot;293&quot;/&gt;&lt;/object&gt;&lt;object type=&quot;3&quot; unique_id=&quot;10019&quot;&gt;&lt;property id=&quot;20148&quot; value=&quot;5&quot;/&gt;&lt;property id=&quot;20300&quot; value=&quot;Slide 19 - &amp;quot;Resistance Factor, Change, Accountability&amp;quot;&quot;/&gt;&lt;property id=&quot;20307&quot; value=&quot;317&quot;/&gt;&lt;/object&gt;&lt;object type=&quot;3&quot; unique_id=&quot;10020&quot;&gt;&lt;property id=&quot;20148&quot; value=&quot;5&quot;/&gt;&lt;property id=&quot;20300&quot; value=&quot;Slide 20 - &amp;quot;EES Student Perceptions - Longitudinal&amp;quot;&quot;/&gt;&lt;property id=&quot;20307&quot; value=&quot;316&quot;/&gt;&lt;/object&gt;&lt;object type=&quot;3&quot; unique_id=&quot;10021&quot;&gt;&lt;property id=&quot;20148&quot; value=&quot;5&quot;/&gt;&lt;property id=&quot;20300&quot; value=&quot;Slide 21 - &amp;quot;EES Parent Perceptions - Longitudinal&amp;quot;&quot;/&gt;&lt;property id=&quot;20307&quot; value=&quot;296&quot;/&gt;&lt;/object&gt;&lt;object type=&quot;3&quot; unique_id=&quot;10043&quot;&gt;&lt;property id=&quot;20148&quot; value=&quot;5&quot;/&gt;&lt;property id=&quot;20300&quot; value=&quot;Slide 2 - &amp;quot;Demographic Trends&amp;quot;&quot;/&gt;&lt;property id=&quot;20307&quot; value=&quot;341&quot;/&gt;&lt;/object&gt;&lt;object type=&quot;3&quot; unique_id=&quot;10044&quot;&gt;&lt;property id=&quot;20148&quot; value=&quot;5&quot;/&gt;&lt;property id=&quot;20300&quot; value=&quot;Slide 3 - &amp;quot;5-year Improvement Trend vs. 2014 Performance&amp;quot;&quot;/&gt;&lt;property id=&quot;20307&quot; value=&quot;362&quot;/&gt;&lt;/object&gt;&lt;object type=&quot;3&quot; unique_id=&quot;10045&quot;&gt;&lt;property id=&quot;20148&quot; value=&quot;5&quot;/&gt;&lt;property id=&quot;20300&quot; value=&quot;Slide 4 - &amp;quot;3rd Grade READING&amp;quot;&quot;/&gt;&lt;property id=&quot;20307&quot; value=&quot;342&quot;/&gt;&lt;/object&gt;&lt;object type=&quot;3&quot; unique_id=&quot;10046&quot;&gt;&lt;property id=&quot;20148&quot; value=&quot;5&quot;/&gt;&lt;property id=&quot;20300&quot; value=&quot;Slide 5 - &amp;quot;4th Grade READING&amp;quot;&quot;/&gt;&lt;property id=&quot;20307&quot; value=&quot;344&quot;/&gt;&lt;/object&gt;&lt;object type=&quot;3&quot; unique_id=&quot;10047&quot;&gt;&lt;property id=&quot;20148&quot; value=&quot;5&quot;/&gt;&lt;property id=&quot;20300&quot; value=&quot;Slide 6 - &amp;quot;3rd to 4th Grade READING Growth&amp;quot;&quot;/&gt;&lt;property id=&quot;20307&quot; value=&quot;346&quot;/&gt;&lt;/object&gt;&lt;object type=&quot;3&quot; unique_id=&quot;10048&quot;&gt;&lt;property id=&quot;20148&quot; value=&quot;5&quot;/&gt;&lt;property id=&quot;20300&quot; value=&quot;Slide 7 - &amp;quot;5th Grade READING&amp;quot;&quot;/&gt;&lt;property id=&quot;20307&quot; value=&quot;347&quot;/&gt;&lt;/object&gt;&lt;object type=&quot;3&quot; unique_id=&quot;10049&quot;&gt;&lt;property id=&quot;20148&quot; value=&quot;5&quot;/&gt;&lt;property id=&quot;20300&quot; value=&quot;Slide 8 - &amp;quot;4th to 5th Grade READING Growth&amp;quot;&quot;/&gt;&lt;property id=&quot;20307&quot; value=&quot;349&quot;/&gt;&lt;/object&gt;&lt;object type=&quot;3&quot; unique_id=&quot;10050&quot;&gt;&lt;property id=&quot;20148&quot; value=&quot;5&quot;/&gt;&lt;property id=&quot;20300&quot; value=&quot;Slide 9 - &amp;quot;3rd Grade MATH  &amp;quot;&quot;/&gt;&lt;property id=&quot;20307&quot; value=&quot;350&quot;/&gt;&lt;/object&gt;&lt;object type=&quot;3&quot; unique_id=&quot;10051&quot;&gt;&lt;property id=&quot;20148&quot; value=&quot;5&quot;/&gt;&lt;property id=&quot;20300&quot; value=&quot;Slide 10 - &amp;quot;4th Grade MATH &amp;quot;&quot;/&gt;&lt;property id=&quot;20307&quot; value=&quot;352&quot;/&gt;&lt;/object&gt;&lt;object type=&quot;3&quot; unique_id=&quot;10052&quot;&gt;&lt;property id=&quot;20148&quot; value=&quot;5&quot;/&gt;&lt;property id=&quot;20300&quot; value=&quot;Slide 11 - &amp;quot;3rd to 4th Grade MATH Growth&amp;quot;&quot;/&gt;&lt;property id=&quot;20307&quot; value=&quot;354&quot;/&gt;&lt;/object&gt;&lt;object type=&quot;3&quot; unique_id=&quot;10053&quot;&gt;&lt;property id=&quot;20148&quot; value=&quot;5&quot;/&gt;&lt;property id=&quot;20300&quot; value=&quot;Slide 12 - &amp;quot;5th Grade MATH &amp;quot;&quot;/&gt;&lt;property id=&quot;20307&quot; value=&quot;355&quot;/&gt;&lt;/object&gt;&lt;object type=&quot;3&quot; unique_id=&quot;10054&quot;&gt;&lt;property id=&quot;20148&quot; value=&quot;5&quot;/&gt;&lt;property id=&quot;20300&quot; value=&quot;Slide 13 - &amp;quot;4th to 5th Grade MATH Growth&amp;quot;&quot;/&gt;&lt;property id=&quot;20307&quot; value=&quot;357&quot;/&gt;&lt;/object&gt;&lt;object type=&quot;3&quot; unique_id=&quot;10055&quot;&gt;&lt;property id=&quot;20148&quot; value=&quot;5&quot;/&gt;&lt;property id=&quot;20300&quot; value=&quot;Slide 14 - &amp;quot;4th Grade WRITING&amp;quot;&quot;/&gt;&lt;property id=&quot;20307&quot; value=&quot;358&quot;/&gt;&lt;/object&gt;&lt;object type=&quot;3&quot; unique_id=&quot;10056&quot;&gt;&lt;property id=&quot;20148&quot; value=&quot;5&quot;/&gt;&lt;property id=&quot;20300&quot; value=&quot;Slide 15 - &amp;quot;5th Grade SCIENCE&amp;quot;&quot;/&gt;&lt;property id=&quot;20307&quot; value=&quot;360&quot;/&gt;&lt;/object&gt;&lt;object type=&quot;3&quot; unique_id=&quot;10263&quot;&gt;&lt;property id=&quot;20148&quot; value=&quot;5&quot;/&gt;&lt;property id=&quot;20300&quot; value=&quot;Slide 16 - &amp;quot;English Language Acquisition Annual Measurable Achievement Objectives for English Language Learners&amp;quot;&quot;/&gt;&lt;property id=&quot;20307&quot; value=&quot;364&quot;/&gt;&lt;/object&gt;&lt;/object&gt;&lt;object type=&quot;8&quot; unique_id=&quot;10042&quot;&gt;&lt;/object&gt;&lt;/object&gt;&lt;/database&gt;"/>
  <p:tag name="SECTOMILLISECCONVERTED" val="1"/>
</p:tagLst>
</file>

<file path=ppt/theme/theme1.xml><?xml version="1.0" encoding="utf-8"?>
<a:theme xmlns:a="http://schemas.openxmlformats.org/drawingml/2006/main" name="SOSR Report Cover Layo7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SR Report Cover Layo7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4337</TotalTime>
  <Words>1570</Words>
  <Application>Microsoft Office PowerPoint</Application>
  <PresentationFormat>Custom</PresentationFormat>
  <Paragraphs>346</Paragraphs>
  <Slides>33</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Georgia</vt:lpstr>
      <vt:lpstr>Kunstler Script</vt:lpstr>
      <vt:lpstr>Rockwell</vt:lpstr>
      <vt:lpstr>Symbol</vt:lpstr>
      <vt:lpstr>Tahoma</vt:lpstr>
      <vt:lpstr>Times New Roman</vt:lpstr>
      <vt:lpstr>Tw Cen MT</vt:lpstr>
      <vt:lpstr>SOSR Report Cover Layo7ut</vt:lpstr>
      <vt:lpstr>1_SOSR Report Cover Layo7ut</vt:lpstr>
      <vt:lpstr> </vt:lpstr>
      <vt:lpstr>Garfield SOSR Team</vt:lpstr>
      <vt:lpstr>Demographic Trends</vt:lpstr>
      <vt:lpstr>5-year Improvement Trend vs. 2015 Performance</vt:lpstr>
      <vt:lpstr>Elementary Counts (Number of students assessed at each grade)</vt:lpstr>
      <vt:lpstr>3rd Grade ELA</vt:lpstr>
      <vt:lpstr>4th Grade ELA</vt:lpstr>
      <vt:lpstr>5th Grade ELA</vt:lpstr>
      <vt:lpstr>3rd Grade MATH  </vt:lpstr>
      <vt:lpstr>4th Grade MATH </vt:lpstr>
      <vt:lpstr>5th Grade MATH </vt:lpstr>
      <vt:lpstr>5th Grade SCIENCE</vt:lpstr>
      <vt:lpstr>ELA, Math and Science: Gender</vt:lpstr>
      <vt:lpstr>Grade 3 SES Achievement Gap</vt:lpstr>
      <vt:lpstr>Grade 4 SES Achievement Gap</vt:lpstr>
      <vt:lpstr>Grade 5 SES Achievement Gap</vt:lpstr>
      <vt:lpstr>Attendance Data</vt:lpstr>
      <vt:lpstr>Providing Evidence of: School Improvement Action Items,  Key Performance Indicators and  Developing High Performing Teams  </vt:lpstr>
      <vt:lpstr>Providing Evidence of: Garfield Staff, Parent, and Student Perceptions EES Data</vt:lpstr>
      <vt:lpstr>EES Staff Perceptions – 2015</vt:lpstr>
      <vt:lpstr>EES Staff Perceptions - Longitudinal</vt:lpstr>
      <vt:lpstr>Resistance Factor, Change, Accountability</vt:lpstr>
      <vt:lpstr>EES Student Perceptions - Longitudinal</vt:lpstr>
      <vt:lpstr>EES Parent Perceptions - Longitudinal</vt:lpstr>
      <vt:lpstr>High Performing Teams at Work</vt:lpstr>
      <vt:lpstr>High Performing Teams at Work</vt:lpstr>
      <vt:lpstr>PowerPoint Presentation</vt:lpstr>
      <vt:lpstr>PowerPoint Presentation</vt:lpstr>
      <vt:lpstr>Evidence of Increased Family Support</vt:lpstr>
      <vt:lpstr>PowerPoint Presentation</vt:lpstr>
      <vt:lpstr>Evidence of Imagine Learning English</vt:lpstr>
      <vt:lpstr>Supports Needed at Garfield</vt:lpstr>
      <vt:lpstr>Thank you for sharing this time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School Reviews Who?  What?  Why?</dc:title>
  <dc:creator>Sue</dc:creator>
  <cp:lastModifiedBy>Beane, Monique J.</cp:lastModifiedBy>
  <cp:revision>476</cp:revision>
  <cp:lastPrinted>2016-03-14T21:59:13Z</cp:lastPrinted>
  <dcterms:created xsi:type="dcterms:W3CDTF">2010-03-04T16:45:41Z</dcterms:created>
  <dcterms:modified xsi:type="dcterms:W3CDTF">2016-03-17T21:15:01Z</dcterms:modified>
</cp:coreProperties>
</file>